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aleway"/>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Alisha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980c159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980c159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cfb68ac7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cfb68ac7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7125e606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7125e606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359fd95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359fd95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375f9bc0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375f9bc0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AHA suggests an added-sugar limit of no more than 100 calories per day (about 6 teaspoons or 24 grams of sugar) for most women and no more than 150 calories per day (about 9 teaspoons or 36 grams of sugar) for most men.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375f9bc05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375f9bc05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375f9bc0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375f9bc0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375f9bc0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375f9bc0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4f15b2b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4f15b2b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4f15b2b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4f15b2b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2fa839a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2fa839a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Alisha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375f9bc05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1375f9bc05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4f15b2b4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14f15b2b4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56a98d3f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56a98d3f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2e63606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2e63606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Alisha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3790f67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3790f67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Alisha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7125e606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7125e606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375f51f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375f51f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375f51fe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375f51fe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375f51fe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375f51fe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dd20e65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dd20e65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5200"/>
              <a:buFont typeface="Raleway"/>
              <a:buChar char="●"/>
              <a:defRPr sz="5200">
                <a:latin typeface="Raleway"/>
                <a:ea typeface="Raleway"/>
                <a:cs typeface="Raleway"/>
                <a:sym typeface="Raleway"/>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2" name="Google Shape;12;p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Font typeface="Raleway"/>
              <a:buNone/>
              <a:defRPr sz="2800">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Font typeface="Raleway"/>
              <a:buChar char="●"/>
              <a:defRPr sz="3600">
                <a:latin typeface="Raleway"/>
                <a:ea typeface="Raleway"/>
                <a:cs typeface="Raleway"/>
                <a:sym typeface="Raleway"/>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4.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
            <a:alphaModFix/>
          </a:blip>
          <a:stretch>
            <a:fillRect/>
          </a:stretch>
        </p:blipFill>
        <p:spPr>
          <a:xfrm>
            <a:off x="67200" y="4433300"/>
            <a:ext cx="593050" cy="593050"/>
          </a:xfrm>
          <a:prstGeom prst="rect">
            <a:avLst/>
          </a:prstGeom>
          <a:noFill/>
          <a:ln>
            <a:noFill/>
          </a:ln>
        </p:spPr>
      </p:pic>
      <p:pic>
        <p:nvPicPr>
          <p:cNvPr id="8" name="Google Shape;8;p1"/>
          <p:cNvPicPr preferRelativeResize="0"/>
          <p:nvPr/>
        </p:nvPicPr>
        <p:blipFill>
          <a:blip r:embed="rId2">
            <a:alphaModFix/>
          </a:blip>
          <a:stretch>
            <a:fillRect/>
          </a:stretch>
        </p:blipFill>
        <p:spPr>
          <a:xfrm>
            <a:off x="8277775" y="4277275"/>
            <a:ext cx="866224" cy="866225"/>
          </a:xfrm>
          <a:prstGeom prst="rect">
            <a:avLst/>
          </a:prstGeom>
          <a:noFill/>
          <a:ln>
            <a:noFill/>
          </a:ln>
        </p:spPr>
      </p:pic>
      <p:sp>
        <p:nvSpPr>
          <p:cNvPr id="9" name="Google Shape;9;p1"/>
          <p:cNvSpPr txBox="1"/>
          <p:nvPr/>
        </p:nvSpPr>
        <p:spPr>
          <a:xfrm>
            <a:off x="-75" y="4563950"/>
            <a:ext cx="9144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Raleway"/>
                <a:ea typeface="Raleway"/>
                <a:cs typeface="Raleway"/>
                <a:sym typeface="Raleway"/>
              </a:rPr>
              <a:t>www.BPLiving.org</a:t>
            </a:r>
            <a:endParaRPr sz="1300">
              <a:latin typeface="Raleway"/>
              <a:ea typeface="Raleway"/>
              <a:cs typeface="Raleway"/>
              <a:sym typeface="Raleway"/>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hyperlink" Target="https://www.youtube.com/watch?v=kWWTpe86ja4&amp;ab_channel=TheDoctors" TargetMode="External"/><Relationship Id="rId5" Type="http://schemas.openxmlformats.org/officeDocument/2006/relationships/hyperlink" Target="https://www.youtube.com/watch?v=0iMGVbzsD5c&amp;ab_channel=TechInsid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hyperlink" Target="https://www.youtube.com/watch?v=F7x_2f7uQyc&amp;t=315s&amp;ab_channel=MarkHyman%2CMD" TargetMode="External"/><Relationship Id="rId5"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hyperlink" Target="https://www.youtube.com/watch?v=0fbxmdPX-lA&amp;ab_channel=TechInsider" TargetMode="External"/><Relationship Id="rId5" Type="http://schemas.openxmlformats.org/officeDocument/2006/relationships/image" Target="../media/image21.png"/><Relationship Id="rId6"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7.jp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9.jpg"/><Relationship Id="rId5"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hyperlink" Target="https://www.youtube.com/watch?v=foLf5Bi9qXs&amp;ab_channel=TED-Ed" TargetMode="External"/><Relationship Id="rId5" Type="http://schemas.openxmlformats.org/officeDocument/2006/relationships/hyperlink" Target="https://www.youtube.com/watch?v=QBK4SNSjnmY&amp;ab_channel=TechInsid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bpliving.org/aclm-resour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youtu.be/n4BQ9UQi-lk" TargetMode="External"/><Relationship Id="rId4" Type="http://schemas.openxmlformats.org/officeDocument/2006/relationships/hyperlink" Target="https://www.bpliving.org/aclm-resources" TargetMode="External"/><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youtu.be/Gh1QKtm1tNQ" TargetMode="External"/><Relationship Id="rId4" Type="http://schemas.openxmlformats.org/officeDocument/2006/relationships/hyperlink" Target="https://youtu.be/Gh1QKtm1tN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7200" y="4433300"/>
            <a:ext cx="593050" cy="593050"/>
          </a:xfrm>
          <a:prstGeom prst="rect">
            <a:avLst/>
          </a:prstGeom>
          <a:noFill/>
          <a:ln>
            <a:noFill/>
          </a:ln>
        </p:spPr>
      </p:pic>
      <p:pic>
        <p:nvPicPr>
          <p:cNvPr id="55" name="Google Shape;55;p13"/>
          <p:cNvPicPr preferRelativeResize="0"/>
          <p:nvPr/>
        </p:nvPicPr>
        <p:blipFill>
          <a:blip r:embed="rId4">
            <a:alphaModFix/>
          </a:blip>
          <a:stretch>
            <a:fillRect/>
          </a:stretch>
        </p:blipFill>
        <p:spPr>
          <a:xfrm>
            <a:off x="2646137" y="754200"/>
            <a:ext cx="3851726" cy="3851726"/>
          </a:xfrm>
          <a:prstGeom prst="rect">
            <a:avLst/>
          </a:prstGeom>
          <a:noFill/>
          <a:ln>
            <a:noFill/>
          </a:ln>
        </p:spPr>
      </p:pic>
      <p:sp>
        <p:nvSpPr>
          <p:cNvPr id="56" name="Google Shape;56;p13"/>
          <p:cNvSpPr txBox="1"/>
          <p:nvPr/>
        </p:nvSpPr>
        <p:spPr>
          <a:xfrm>
            <a:off x="0" y="0"/>
            <a:ext cx="91440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700">
                <a:solidFill>
                  <a:srgbClr val="00A652"/>
                </a:solidFill>
                <a:latin typeface="Raleway"/>
                <a:ea typeface="Raleway"/>
                <a:cs typeface="Raleway"/>
                <a:sym typeface="Raleway"/>
              </a:rPr>
              <a:t>Nourish/</a:t>
            </a:r>
            <a:r>
              <a:rPr b="1" lang="en" sz="3700">
                <a:solidFill>
                  <a:srgbClr val="00A652"/>
                </a:solidFill>
                <a:latin typeface="Raleway"/>
                <a:ea typeface="Raleway"/>
                <a:cs typeface="Raleway"/>
                <a:sym typeface="Raleway"/>
              </a:rPr>
              <a:t>Nutrition</a:t>
            </a:r>
            <a:endParaRPr>
              <a:solidFill>
                <a:srgbClr val="00A652"/>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2"/>
          <p:cNvPicPr preferRelativeResize="0"/>
          <p:nvPr/>
        </p:nvPicPr>
        <p:blipFill>
          <a:blip r:embed="rId3">
            <a:alphaModFix/>
          </a:blip>
          <a:stretch>
            <a:fillRect/>
          </a:stretch>
        </p:blipFill>
        <p:spPr>
          <a:xfrm>
            <a:off x="6703100" y="1019025"/>
            <a:ext cx="1954325" cy="3821350"/>
          </a:xfrm>
          <a:prstGeom prst="rect">
            <a:avLst/>
          </a:prstGeom>
          <a:noFill/>
          <a:ln>
            <a:noFill/>
          </a:ln>
        </p:spPr>
      </p:pic>
      <p:pic>
        <p:nvPicPr>
          <p:cNvPr id="135" name="Google Shape;135;p22"/>
          <p:cNvPicPr preferRelativeResize="0"/>
          <p:nvPr/>
        </p:nvPicPr>
        <p:blipFill>
          <a:blip r:embed="rId4">
            <a:alphaModFix/>
          </a:blip>
          <a:stretch>
            <a:fillRect/>
          </a:stretch>
        </p:blipFill>
        <p:spPr>
          <a:xfrm>
            <a:off x="2312189" y="1154450"/>
            <a:ext cx="2464636" cy="3960350"/>
          </a:xfrm>
          <a:prstGeom prst="rect">
            <a:avLst/>
          </a:prstGeom>
          <a:noFill/>
          <a:ln>
            <a:noFill/>
          </a:ln>
        </p:spPr>
      </p:pic>
      <p:pic>
        <p:nvPicPr>
          <p:cNvPr id="136" name="Google Shape;136;p22"/>
          <p:cNvPicPr preferRelativeResize="0"/>
          <p:nvPr/>
        </p:nvPicPr>
        <p:blipFill>
          <a:blip r:embed="rId5">
            <a:alphaModFix/>
          </a:blip>
          <a:stretch>
            <a:fillRect/>
          </a:stretch>
        </p:blipFill>
        <p:spPr>
          <a:xfrm>
            <a:off x="-1" y="1183213"/>
            <a:ext cx="2957374" cy="3902824"/>
          </a:xfrm>
          <a:prstGeom prst="rect">
            <a:avLst/>
          </a:prstGeom>
          <a:noFill/>
          <a:ln>
            <a:noFill/>
          </a:ln>
        </p:spPr>
      </p:pic>
      <p:pic>
        <p:nvPicPr>
          <p:cNvPr id="137" name="Google Shape;137;p22"/>
          <p:cNvPicPr preferRelativeResize="0"/>
          <p:nvPr/>
        </p:nvPicPr>
        <p:blipFill>
          <a:blip r:embed="rId6">
            <a:alphaModFix/>
          </a:blip>
          <a:stretch>
            <a:fillRect/>
          </a:stretch>
        </p:blipFill>
        <p:spPr>
          <a:xfrm>
            <a:off x="4680413" y="1098675"/>
            <a:ext cx="1789073" cy="4071900"/>
          </a:xfrm>
          <a:prstGeom prst="rect">
            <a:avLst/>
          </a:prstGeom>
          <a:noFill/>
          <a:ln>
            <a:noFill/>
          </a:ln>
        </p:spPr>
      </p:pic>
      <p:sp>
        <p:nvSpPr>
          <p:cNvPr id="138" name="Google Shape;138;p22"/>
          <p:cNvSpPr/>
          <p:nvPr/>
        </p:nvSpPr>
        <p:spPr>
          <a:xfrm>
            <a:off x="0" y="4287375"/>
            <a:ext cx="9144000" cy="856200"/>
          </a:xfrm>
          <a:prstGeom prst="rect">
            <a:avLst/>
          </a:prstGeom>
          <a:solidFill>
            <a:srgbClr val="00A6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Raleway"/>
                <a:ea typeface="Raleway"/>
                <a:cs typeface="Raleway"/>
                <a:sym typeface="Raleway"/>
              </a:rPr>
              <a:t>About the 6 Measures</a:t>
            </a:r>
            <a:endParaRPr b="1" sz="2200">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3"/>
          <p:cNvPicPr preferRelativeResize="0"/>
          <p:nvPr/>
        </p:nvPicPr>
        <p:blipFill rotWithShape="1">
          <a:blip r:embed="rId3">
            <a:alphaModFix/>
          </a:blip>
          <a:srcRect b="3211" l="13156" r="18425" t="24118"/>
          <a:stretch/>
        </p:blipFill>
        <p:spPr>
          <a:xfrm>
            <a:off x="763475" y="0"/>
            <a:ext cx="7246449" cy="4580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4"/>
          <p:cNvPicPr preferRelativeResize="0"/>
          <p:nvPr/>
        </p:nvPicPr>
        <p:blipFill rotWithShape="1">
          <a:blip r:embed="rId3">
            <a:alphaModFix/>
          </a:blip>
          <a:srcRect b="39152" l="13321" r="61247" t="26736"/>
          <a:stretch/>
        </p:blipFill>
        <p:spPr>
          <a:xfrm>
            <a:off x="477725" y="994850"/>
            <a:ext cx="2693524" cy="2150325"/>
          </a:xfrm>
          <a:prstGeom prst="rect">
            <a:avLst/>
          </a:prstGeom>
          <a:noFill/>
          <a:ln>
            <a:noFill/>
          </a:ln>
        </p:spPr>
      </p:pic>
      <p:sp>
        <p:nvSpPr>
          <p:cNvPr id="149" name="Google Shape;149;p24"/>
          <p:cNvSpPr txBox="1"/>
          <p:nvPr/>
        </p:nvSpPr>
        <p:spPr>
          <a:xfrm>
            <a:off x="3754575" y="1366625"/>
            <a:ext cx="44778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Raleway"/>
                <a:ea typeface="Raleway"/>
                <a:cs typeface="Raleway"/>
                <a:sym typeface="Raleway"/>
              </a:rPr>
              <a:t>Food is Medicine. </a:t>
            </a:r>
            <a:endParaRPr sz="1900">
              <a:latin typeface="Raleway"/>
              <a:ea typeface="Raleway"/>
              <a:cs typeface="Raleway"/>
              <a:sym typeface="Raleway"/>
            </a:endParaRPr>
          </a:p>
          <a:p>
            <a:pPr indent="0" lvl="0" marL="0" rtl="0" algn="l">
              <a:spcBef>
                <a:spcPts val="0"/>
              </a:spcBef>
              <a:spcAft>
                <a:spcPts val="0"/>
              </a:spcAft>
              <a:buNone/>
            </a:pPr>
            <a:r>
              <a:t/>
            </a:r>
            <a:endParaRPr sz="1900">
              <a:latin typeface="Raleway"/>
              <a:ea typeface="Raleway"/>
              <a:cs typeface="Raleway"/>
              <a:sym typeface="Raleway"/>
            </a:endParaRPr>
          </a:p>
          <a:p>
            <a:pPr indent="0" lvl="0" marL="0" rtl="0" algn="l">
              <a:spcBef>
                <a:spcPts val="0"/>
              </a:spcBef>
              <a:spcAft>
                <a:spcPts val="0"/>
              </a:spcAft>
              <a:buNone/>
            </a:pPr>
            <a:r>
              <a:rPr lang="en" sz="1900">
                <a:latin typeface="Raleway"/>
                <a:ea typeface="Raleway"/>
                <a:cs typeface="Raleway"/>
                <a:sym typeface="Raleway"/>
              </a:rPr>
              <a:t>Choose predominantly whole, plant-based foods that are rich in fiber and nutrient dense. Vegetables, fruit, beans, lentils, whole grains, nuts and seeds</a:t>
            </a:r>
            <a:endParaRPr sz="19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5"/>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155" name="Google Shape;155;p25"/>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TWO - SUGAR IS BAD</a:t>
            </a:r>
            <a:endParaRPr sz="3000">
              <a:latin typeface="Raleway"/>
              <a:ea typeface="Raleway"/>
              <a:cs typeface="Raleway"/>
              <a:sym typeface="Raleway"/>
            </a:endParaRPr>
          </a:p>
        </p:txBody>
      </p:sp>
      <p:sp>
        <p:nvSpPr>
          <p:cNvPr id="156" name="Google Shape;156;p25"/>
          <p:cNvSpPr txBox="1"/>
          <p:nvPr/>
        </p:nvSpPr>
        <p:spPr>
          <a:xfrm>
            <a:off x="521800" y="1162875"/>
            <a:ext cx="8407800" cy="27705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en" sz="2400">
                <a:solidFill>
                  <a:schemeClr val="dk1"/>
                </a:solidFill>
              </a:rPr>
              <a:t>SOME SWEET MATH </a:t>
            </a:r>
            <a:br>
              <a:rPr lang="en" sz="2400">
                <a:solidFill>
                  <a:schemeClr val="dk1"/>
                </a:solidFill>
              </a:rPr>
            </a:br>
            <a:r>
              <a:rPr lang="en" sz="2400">
                <a:solidFill>
                  <a:schemeClr val="dk1"/>
                </a:solidFill>
              </a:rPr>
              <a:t>(SUGAR CALCULATOR)</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SCIENCE LAB</a:t>
            </a:r>
            <a:endParaRPr sz="2400">
              <a:solidFill>
                <a:schemeClr val="dk1"/>
              </a:solidFill>
            </a:endParaRPr>
          </a:p>
          <a:p>
            <a:pPr indent="-381000" lvl="0" marL="457200" rtl="0" algn="l">
              <a:spcBef>
                <a:spcPts val="0"/>
              </a:spcBef>
              <a:spcAft>
                <a:spcPts val="0"/>
              </a:spcAft>
              <a:buSzPts val="2400"/>
              <a:buChar char="●"/>
            </a:pPr>
            <a:r>
              <a:rPr lang="en" sz="2400"/>
              <a:t>NATURAL v UNNATURAL SUGAR</a:t>
            </a:r>
            <a:endParaRPr sz="2400"/>
          </a:p>
          <a:p>
            <a:pPr indent="-381000" lvl="0" marL="457200" rtl="0" algn="l">
              <a:spcBef>
                <a:spcPts val="0"/>
              </a:spcBef>
              <a:spcAft>
                <a:spcPts val="0"/>
              </a:spcAft>
              <a:buSzPts val="2400"/>
              <a:buChar char="●"/>
            </a:pPr>
            <a:r>
              <a:rPr lang="en" sz="2400"/>
              <a:t>SUGAR SUBSTITUTES</a:t>
            </a:r>
            <a:endParaRPr sz="2400"/>
          </a:p>
          <a:p>
            <a:pPr indent="-381000" lvl="0" marL="457200" rtl="0" algn="l">
              <a:spcBef>
                <a:spcPts val="0"/>
              </a:spcBef>
              <a:spcAft>
                <a:spcPts val="0"/>
              </a:spcAft>
              <a:buSzPts val="2400"/>
              <a:buChar char="●"/>
            </a:pPr>
            <a:r>
              <a:t/>
            </a:r>
            <a:endParaRPr sz="2400"/>
          </a:p>
          <a:p>
            <a:pPr indent="0" lvl="0" marL="0" rtl="0" algn="l">
              <a:spcBef>
                <a:spcPts val="0"/>
              </a:spcBef>
              <a:spcAft>
                <a:spcPts val="0"/>
              </a:spcAft>
              <a:buNone/>
            </a:pPr>
            <a:r>
              <a:t/>
            </a:r>
            <a:endParaRPr sz="2400"/>
          </a:p>
        </p:txBody>
      </p:sp>
      <p:pic>
        <p:nvPicPr>
          <p:cNvPr id="157" name="Google Shape;157;p25"/>
          <p:cNvPicPr preferRelativeResize="0"/>
          <p:nvPr/>
        </p:nvPicPr>
        <p:blipFill>
          <a:blip r:embed="rId4">
            <a:alphaModFix/>
          </a:blip>
          <a:stretch>
            <a:fillRect/>
          </a:stretch>
        </p:blipFill>
        <p:spPr>
          <a:xfrm>
            <a:off x="4972575" y="2145900"/>
            <a:ext cx="3957024" cy="2031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6"/>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163" name="Google Shape;163;p26"/>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TWO - </a:t>
            </a:r>
            <a:r>
              <a:rPr lang="en" sz="3000">
                <a:solidFill>
                  <a:schemeClr val="dk1"/>
                </a:solidFill>
                <a:latin typeface="Raleway"/>
                <a:ea typeface="Raleway"/>
                <a:cs typeface="Raleway"/>
                <a:sym typeface="Raleway"/>
              </a:rPr>
              <a:t>SUGAR IS BAD</a:t>
            </a:r>
            <a:endParaRPr sz="3000">
              <a:latin typeface="Raleway"/>
              <a:ea typeface="Raleway"/>
              <a:cs typeface="Raleway"/>
              <a:sym typeface="Raleway"/>
            </a:endParaRPr>
          </a:p>
        </p:txBody>
      </p:sp>
      <p:sp>
        <p:nvSpPr>
          <p:cNvPr id="164" name="Google Shape;164;p26"/>
          <p:cNvSpPr txBox="1"/>
          <p:nvPr/>
        </p:nvSpPr>
        <p:spPr>
          <a:xfrm>
            <a:off x="521800" y="1162875"/>
            <a:ext cx="8407800" cy="46176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SOME SWEET MATH (SUGAR CALCULATOR)</a:t>
            </a:r>
            <a:endParaRPr sz="2400"/>
          </a:p>
          <a:p>
            <a:pPr indent="0" lvl="0" marL="457200" rtl="0" algn="l">
              <a:spcBef>
                <a:spcPts val="0"/>
              </a:spcBef>
              <a:spcAft>
                <a:spcPts val="0"/>
              </a:spcAft>
              <a:buNone/>
            </a:pPr>
            <a:r>
              <a:t/>
            </a:r>
            <a:endParaRPr sz="2400"/>
          </a:p>
          <a:p>
            <a:pPr indent="0" lvl="0" marL="0" rtl="0" algn="l">
              <a:spcBef>
                <a:spcPts val="0"/>
              </a:spcBef>
              <a:spcAft>
                <a:spcPts val="0"/>
              </a:spcAft>
              <a:buNone/>
            </a:pPr>
            <a:r>
              <a:rPr lang="en" sz="2400"/>
              <a:t>Grams = Weight</a:t>
            </a:r>
            <a:endParaRPr sz="2400"/>
          </a:p>
          <a:p>
            <a:pPr indent="0" lvl="0" marL="0" rtl="0" algn="l">
              <a:spcBef>
                <a:spcPts val="0"/>
              </a:spcBef>
              <a:spcAft>
                <a:spcPts val="0"/>
              </a:spcAft>
              <a:buNone/>
            </a:pPr>
            <a:r>
              <a:rPr lang="en" sz="2400"/>
              <a:t>Milliliters</a:t>
            </a:r>
            <a:r>
              <a:rPr lang="en" sz="2400"/>
              <a:t> = Volume</a:t>
            </a:r>
            <a:endParaRPr sz="2400"/>
          </a:p>
          <a:p>
            <a:pPr indent="0" lvl="0" marL="0" rtl="0" algn="l">
              <a:spcBef>
                <a:spcPts val="0"/>
              </a:spcBef>
              <a:spcAft>
                <a:spcPts val="0"/>
              </a:spcAft>
              <a:buNone/>
            </a:pPr>
            <a:r>
              <a:rPr lang="en" sz="2400"/>
              <a:t>Teaspoon = Volume</a:t>
            </a:r>
            <a:endParaRPr sz="2400"/>
          </a:p>
          <a:p>
            <a:pPr indent="0" lvl="0" marL="0" rtl="0" algn="l">
              <a:spcBef>
                <a:spcPts val="0"/>
              </a:spcBef>
              <a:spcAft>
                <a:spcPts val="0"/>
              </a:spcAft>
              <a:buNone/>
            </a:pPr>
            <a:r>
              <a:rPr lang="en" sz="2400"/>
              <a:t>4 grams = 1 teaspoon</a:t>
            </a:r>
            <a:endParaRPr sz="2400"/>
          </a:p>
          <a:p>
            <a:pPr indent="0" lvl="0" marL="0" rtl="0" algn="l">
              <a:spcBef>
                <a:spcPts val="0"/>
              </a:spcBef>
              <a:spcAft>
                <a:spcPts val="0"/>
              </a:spcAft>
              <a:buNone/>
            </a:pPr>
            <a:r>
              <a:t/>
            </a:r>
            <a:endParaRPr sz="2400"/>
          </a:p>
          <a:p>
            <a:pPr indent="0" lvl="0" marL="0" rtl="0" algn="l">
              <a:spcBef>
                <a:spcPts val="0"/>
              </a:spcBef>
              <a:spcAft>
                <a:spcPts val="0"/>
              </a:spcAft>
              <a:buClr>
                <a:schemeClr val="dk1"/>
              </a:buClr>
              <a:buSzPts val="1100"/>
              <a:buFont typeface="Arial"/>
              <a:buNone/>
            </a:pPr>
            <a:r>
              <a:rPr lang="en" sz="2400">
                <a:solidFill>
                  <a:schemeClr val="dk1"/>
                </a:solidFill>
              </a:rPr>
              <a:t>Women - 6 teaspoons</a:t>
            </a:r>
            <a:endParaRPr sz="2400">
              <a:solidFill>
                <a:schemeClr val="dk1"/>
              </a:solidFill>
            </a:endParaRPr>
          </a:p>
          <a:p>
            <a:pPr indent="0" lvl="0" marL="0" rtl="0" algn="l">
              <a:spcBef>
                <a:spcPts val="0"/>
              </a:spcBef>
              <a:spcAft>
                <a:spcPts val="0"/>
              </a:spcAft>
              <a:buClr>
                <a:schemeClr val="dk1"/>
              </a:buClr>
              <a:buSzPts val="1100"/>
              <a:buFont typeface="Arial"/>
              <a:buNone/>
            </a:pPr>
            <a:r>
              <a:rPr lang="en" sz="2400">
                <a:solidFill>
                  <a:schemeClr val="dk1"/>
                </a:solidFill>
              </a:rPr>
              <a:t>Men - 9 teaspoons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457200" rtl="0" algn="l">
              <a:spcBef>
                <a:spcPts val="0"/>
              </a:spcBef>
              <a:spcAft>
                <a:spcPts val="0"/>
              </a:spcAft>
              <a:buNone/>
            </a:pPr>
            <a:r>
              <a:t/>
            </a:r>
            <a:endParaRPr sz="2400"/>
          </a:p>
        </p:txBody>
      </p:sp>
      <p:pic>
        <p:nvPicPr>
          <p:cNvPr id="165" name="Google Shape;165;p26"/>
          <p:cNvPicPr preferRelativeResize="0"/>
          <p:nvPr/>
        </p:nvPicPr>
        <p:blipFill>
          <a:blip r:embed="rId4">
            <a:alphaModFix/>
          </a:blip>
          <a:stretch>
            <a:fillRect/>
          </a:stretch>
        </p:blipFill>
        <p:spPr>
          <a:xfrm>
            <a:off x="4445200" y="2740700"/>
            <a:ext cx="3812474" cy="1906250"/>
          </a:xfrm>
          <a:prstGeom prst="rect">
            <a:avLst/>
          </a:prstGeom>
          <a:noFill/>
          <a:ln>
            <a:noFill/>
          </a:ln>
        </p:spPr>
      </p:pic>
      <p:sp>
        <p:nvSpPr>
          <p:cNvPr id="166" name="Google Shape;166;p26"/>
          <p:cNvSpPr txBox="1"/>
          <p:nvPr/>
        </p:nvSpPr>
        <p:spPr>
          <a:xfrm>
            <a:off x="4142875" y="1667700"/>
            <a:ext cx="46344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T</a:t>
            </a:r>
            <a:r>
              <a:rPr lang="en" sz="2400"/>
              <a:t>here's no nutritional need or benefit that comes from eating added sugar.</a:t>
            </a:r>
            <a:endParaRPr sz="2400"/>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7"/>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172" name="Google Shape;172;p27"/>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TWO - </a:t>
            </a:r>
            <a:r>
              <a:rPr lang="en" sz="3000">
                <a:solidFill>
                  <a:schemeClr val="dk1"/>
                </a:solidFill>
                <a:latin typeface="Raleway"/>
                <a:ea typeface="Raleway"/>
                <a:cs typeface="Raleway"/>
                <a:sym typeface="Raleway"/>
              </a:rPr>
              <a:t>SUGAR IS BAD</a:t>
            </a:r>
            <a:endParaRPr sz="3000">
              <a:latin typeface="Raleway"/>
              <a:ea typeface="Raleway"/>
              <a:cs typeface="Raleway"/>
              <a:sym typeface="Raleway"/>
            </a:endParaRPr>
          </a:p>
        </p:txBody>
      </p:sp>
      <p:sp>
        <p:nvSpPr>
          <p:cNvPr id="173" name="Google Shape;173;p27"/>
          <p:cNvSpPr txBox="1"/>
          <p:nvPr/>
        </p:nvSpPr>
        <p:spPr>
          <a:xfrm>
            <a:off x="521800" y="1162875"/>
            <a:ext cx="8407800" cy="16623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Science Lab</a:t>
            </a:r>
            <a:endParaRPr sz="2400"/>
          </a:p>
          <a:p>
            <a:pPr indent="0" lvl="0" marL="0" rtl="0" algn="l">
              <a:spcBef>
                <a:spcPts val="0"/>
              </a:spcBef>
              <a:spcAft>
                <a:spcPts val="0"/>
              </a:spcAft>
              <a:buNone/>
            </a:pPr>
            <a:r>
              <a:rPr lang="en" sz="2400"/>
              <a:t>Analyze What You Drink</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174" name="Google Shape;174;p27"/>
          <p:cNvPicPr preferRelativeResize="0"/>
          <p:nvPr/>
        </p:nvPicPr>
        <p:blipFill>
          <a:blip r:embed="rId4">
            <a:alphaModFix/>
          </a:blip>
          <a:stretch>
            <a:fillRect/>
          </a:stretch>
        </p:blipFill>
        <p:spPr>
          <a:xfrm>
            <a:off x="3294925" y="2212075"/>
            <a:ext cx="4480776" cy="2385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8"/>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180" name="Google Shape;180;p28"/>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TWO - </a:t>
            </a:r>
            <a:r>
              <a:rPr lang="en" sz="3000">
                <a:solidFill>
                  <a:schemeClr val="dk1"/>
                </a:solidFill>
                <a:latin typeface="Raleway"/>
                <a:ea typeface="Raleway"/>
                <a:cs typeface="Raleway"/>
                <a:sym typeface="Raleway"/>
              </a:rPr>
              <a:t>SUGAR IS BAD</a:t>
            </a:r>
            <a:endParaRPr sz="3000">
              <a:latin typeface="Raleway"/>
              <a:ea typeface="Raleway"/>
              <a:cs typeface="Raleway"/>
              <a:sym typeface="Raleway"/>
            </a:endParaRPr>
          </a:p>
        </p:txBody>
      </p:sp>
      <p:sp>
        <p:nvSpPr>
          <p:cNvPr id="181" name="Google Shape;181;p28"/>
          <p:cNvSpPr txBox="1"/>
          <p:nvPr/>
        </p:nvSpPr>
        <p:spPr>
          <a:xfrm>
            <a:off x="521800" y="1162875"/>
            <a:ext cx="8407800" cy="27705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NATURAL v UNNATURAL SUGAR</a:t>
            </a:r>
            <a:endParaRPr sz="2400"/>
          </a:p>
          <a:p>
            <a:pPr indent="0" lvl="0" marL="0" rtl="0" algn="l">
              <a:spcBef>
                <a:spcPts val="0"/>
              </a:spcBef>
              <a:spcAft>
                <a:spcPts val="0"/>
              </a:spcAft>
              <a:buNone/>
            </a:pPr>
            <a:r>
              <a:rPr lang="en" sz="2400" u="sng">
                <a:solidFill>
                  <a:schemeClr val="hlink"/>
                </a:solidFill>
                <a:hlinkClick r:id="rId4"/>
              </a:rPr>
              <a:t>https://www.youtube.com/watch?v=kWWTpe86ja4&amp;ab_channel=TheDoctors</a:t>
            </a:r>
            <a:r>
              <a:rPr lang="en" sz="2400"/>
              <a:t> </a:t>
            </a:r>
            <a:endParaRPr sz="2400"/>
          </a:p>
          <a:p>
            <a:pPr indent="-381000" lvl="0" marL="457200" rtl="0" algn="l">
              <a:spcBef>
                <a:spcPts val="0"/>
              </a:spcBef>
              <a:spcAft>
                <a:spcPts val="0"/>
              </a:spcAft>
              <a:buSzPts val="2400"/>
              <a:buChar char="●"/>
            </a:pPr>
            <a:r>
              <a:rPr lang="en" sz="2400"/>
              <a:t>WHAT HAPPENS WHEN YOU EAT TOO MUCH SUGAR</a:t>
            </a:r>
            <a:endParaRPr sz="2400"/>
          </a:p>
          <a:p>
            <a:pPr indent="0" lvl="0" marL="0" rtl="0" algn="l">
              <a:spcBef>
                <a:spcPts val="0"/>
              </a:spcBef>
              <a:spcAft>
                <a:spcPts val="0"/>
              </a:spcAft>
              <a:buNone/>
            </a:pPr>
            <a:r>
              <a:rPr lang="en" sz="2400" u="sng">
                <a:solidFill>
                  <a:schemeClr val="hlink"/>
                </a:solidFill>
                <a:hlinkClick r:id="rId5"/>
              </a:rPr>
              <a:t>https://www.youtube.com/watch?v=0iMGVbzsD5c&amp;ab_channel=TechInsider</a:t>
            </a:r>
            <a:r>
              <a:rPr lang="en" sz="2400"/>
              <a:t> </a:t>
            </a:r>
            <a:endParaRPr sz="2400"/>
          </a:p>
          <a:p>
            <a:pPr indent="0" lvl="0" marL="0" rtl="0" algn="l">
              <a:spcBef>
                <a:spcPts val="0"/>
              </a:spcBef>
              <a:spcAft>
                <a:spcPts val="0"/>
              </a:spcAft>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9"/>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187" name="Google Shape;187;p29"/>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TWO - </a:t>
            </a:r>
            <a:r>
              <a:rPr lang="en" sz="3000">
                <a:solidFill>
                  <a:schemeClr val="dk1"/>
                </a:solidFill>
                <a:latin typeface="Raleway"/>
                <a:ea typeface="Raleway"/>
                <a:cs typeface="Raleway"/>
                <a:sym typeface="Raleway"/>
              </a:rPr>
              <a:t>SUGAR IS BAD</a:t>
            </a:r>
            <a:endParaRPr sz="3000">
              <a:latin typeface="Raleway"/>
              <a:ea typeface="Raleway"/>
              <a:cs typeface="Raleway"/>
              <a:sym typeface="Raleway"/>
            </a:endParaRPr>
          </a:p>
        </p:txBody>
      </p:sp>
      <p:sp>
        <p:nvSpPr>
          <p:cNvPr id="188" name="Google Shape;188;p29"/>
          <p:cNvSpPr txBox="1"/>
          <p:nvPr/>
        </p:nvSpPr>
        <p:spPr>
          <a:xfrm>
            <a:off x="521800" y="1162875"/>
            <a:ext cx="8407800" cy="1293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SUGAR SUBSTITUTES</a:t>
            </a:r>
            <a:endParaRPr sz="2400"/>
          </a:p>
          <a:p>
            <a:pPr indent="0" lvl="0" marL="457200" rtl="0" algn="l">
              <a:spcBef>
                <a:spcPts val="0"/>
              </a:spcBef>
              <a:spcAft>
                <a:spcPts val="0"/>
              </a:spcAft>
              <a:buNone/>
            </a:pPr>
            <a:r>
              <a:rPr lang="en" sz="2400" u="sng">
                <a:solidFill>
                  <a:schemeClr val="hlink"/>
                </a:solidFill>
                <a:hlinkClick r:id="rId4"/>
              </a:rPr>
              <a:t>https://www.youtube.com/watch?v=F7x_2f7uQyc&amp;t=315s&amp;ab_channel=MarkHyman%2CMD</a:t>
            </a:r>
            <a:r>
              <a:rPr lang="en" sz="2400"/>
              <a:t> </a:t>
            </a:r>
            <a:endParaRPr sz="2400"/>
          </a:p>
        </p:txBody>
      </p:sp>
      <p:pic>
        <p:nvPicPr>
          <p:cNvPr id="189" name="Google Shape;189;p29"/>
          <p:cNvPicPr preferRelativeResize="0"/>
          <p:nvPr/>
        </p:nvPicPr>
        <p:blipFill>
          <a:blip r:embed="rId5">
            <a:alphaModFix/>
          </a:blip>
          <a:stretch>
            <a:fillRect/>
          </a:stretch>
        </p:blipFill>
        <p:spPr>
          <a:xfrm>
            <a:off x="2308920" y="2477725"/>
            <a:ext cx="5742930" cy="2266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0"/>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195" name="Google Shape;195;p30"/>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TWO - </a:t>
            </a:r>
            <a:r>
              <a:rPr lang="en" sz="3000">
                <a:solidFill>
                  <a:schemeClr val="dk1"/>
                </a:solidFill>
                <a:latin typeface="Raleway"/>
                <a:ea typeface="Raleway"/>
                <a:cs typeface="Raleway"/>
                <a:sym typeface="Raleway"/>
              </a:rPr>
              <a:t>SUGAR IS BAD</a:t>
            </a:r>
            <a:endParaRPr sz="3000">
              <a:latin typeface="Raleway"/>
              <a:ea typeface="Raleway"/>
              <a:cs typeface="Raleway"/>
              <a:sym typeface="Raleway"/>
            </a:endParaRPr>
          </a:p>
        </p:txBody>
      </p:sp>
      <p:sp>
        <p:nvSpPr>
          <p:cNvPr id="196" name="Google Shape;196;p30"/>
          <p:cNvSpPr txBox="1"/>
          <p:nvPr/>
        </p:nvSpPr>
        <p:spPr>
          <a:xfrm>
            <a:off x="521800" y="924775"/>
            <a:ext cx="8407800" cy="2031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en" sz="2400">
                <a:solidFill>
                  <a:schemeClr val="dk1"/>
                </a:solidFill>
              </a:rPr>
              <a:t>QUITTING ADDED SUGAR</a:t>
            </a:r>
            <a:endParaRPr sz="2400">
              <a:solidFill>
                <a:schemeClr val="dk1"/>
              </a:solidFill>
            </a:endParaRPr>
          </a:p>
          <a:p>
            <a:pPr indent="0" lvl="0" marL="0" rtl="0" algn="l">
              <a:spcBef>
                <a:spcPts val="0"/>
              </a:spcBef>
              <a:spcAft>
                <a:spcPts val="0"/>
              </a:spcAft>
              <a:buClr>
                <a:schemeClr val="dk1"/>
              </a:buClr>
              <a:buSzPts val="1100"/>
              <a:buFont typeface="Arial"/>
              <a:buNone/>
            </a:pPr>
            <a:r>
              <a:rPr lang="en" sz="2400" u="sng">
                <a:solidFill>
                  <a:schemeClr val="accent5"/>
                </a:solidFill>
                <a:hlinkClick r:id="rId4">
                  <a:extLst>
                    <a:ext uri="{A12FA001-AC4F-418D-AE19-62706E023703}">
                      <ahyp:hlinkClr val="tx"/>
                    </a:ext>
                  </a:extLst>
                </a:hlinkClick>
              </a:rPr>
              <a:t>https://www.youtube.com/watch?v=0fbxmdPX-lA&amp;ab_channel=TechInsider</a:t>
            </a:r>
            <a:r>
              <a:rPr lang="en" sz="2400">
                <a:solidFill>
                  <a:schemeClr val="dk1"/>
                </a:solidFill>
              </a:rPr>
              <a:t> </a:t>
            </a:r>
            <a:endParaRPr sz="2400">
              <a:solidFill>
                <a:schemeClr val="dk1"/>
              </a:solidFill>
            </a:endParaRPr>
          </a:p>
          <a:p>
            <a:pPr indent="0" lvl="0" marL="0" rtl="0" algn="l">
              <a:spcBef>
                <a:spcPts val="0"/>
              </a:spcBef>
              <a:spcAft>
                <a:spcPts val="0"/>
              </a:spcAft>
              <a:buNone/>
            </a:pPr>
            <a:r>
              <a:rPr lang="en" sz="2400"/>
              <a:t> </a:t>
            </a:r>
            <a:endParaRPr sz="2400"/>
          </a:p>
          <a:p>
            <a:pPr indent="0" lvl="0" marL="0" rtl="0" algn="l">
              <a:spcBef>
                <a:spcPts val="0"/>
              </a:spcBef>
              <a:spcAft>
                <a:spcPts val="0"/>
              </a:spcAft>
              <a:buNone/>
            </a:pPr>
            <a:r>
              <a:t/>
            </a:r>
            <a:endParaRPr sz="2400"/>
          </a:p>
        </p:txBody>
      </p:sp>
      <p:pic>
        <p:nvPicPr>
          <p:cNvPr id="197" name="Google Shape;197;p30"/>
          <p:cNvPicPr preferRelativeResize="0"/>
          <p:nvPr/>
        </p:nvPicPr>
        <p:blipFill>
          <a:blip r:embed="rId5">
            <a:alphaModFix/>
          </a:blip>
          <a:stretch>
            <a:fillRect/>
          </a:stretch>
        </p:blipFill>
        <p:spPr>
          <a:xfrm>
            <a:off x="5291775" y="1843200"/>
            <a:ext cx="2894899" cy="2984327"/>
          </a:xfrm>
          <a:prstGeom prst="rect">
            <a:avLst/>
          </a:prstGeom>
          <a:noFill/>
          <a:ln>
            <a:noFill/>
          </a:ln>
        </p:spPr>
      </p:pic>
      <p:pic>
        <p:nvPicPr>
          <p:cNvPr id="198" name="Google Shape;198;p30"/>
          <p:cNvPicPr preferRelativeResize="0"/>
          <p:nvPr/>
        </p:nvPicPr>
        <p:blipFill>
          <a:blip r:embed="rId6">
            <a:alphaModFix/>
          </a:blip>
          <a:stretch>
            <a:fillRect/>
          </a:stretch>
        </p:blipFill>
        <p:spPr>
          <a:xfrm>
            <a:off x="714150" y="2239163"/>
            <a:ext cx="4166024" cy="219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1"/>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204" name="Google Shape;204;p31"/>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THREE - CAFFEINE DANGERS</a:t>
            </a:r>
            <a:endParaRPr sz="3000">
              <a:latin typeface="Raleway"/>
              <a:ea typeface="Raleway"/>
              <a:cs typeface="Raleway"/>
              <a:sym typeface="Raleway"/>
            </a:endParaRPr>
          </a:p>
        </p:txBody>
      </p:sp>
      <p:pic>
        <p:nvPicPr>
          <p:cNvPr id="205" name="Google Shape;205;p31"/>
          <p:cNvPicPr preferRelativeResize="0"/>
          <p:nvPr/>
        </p:nvPicPr>
        <p:blipFill>
          <a:blip r:embed="rId4">
            <a:alphaModFix/>
          </a:blip>
          <a:stretch>
            <a:fillRect/>
          </a:stretch>
        </p:blipFill>
        <p:spPr>
          <a:xfrm>
            <a:off x="4312825" y="1385275"/>
            <a:ext cx="4201149" cy="2802125"/>
          </a:xfrm>
          <a:prstGeom prst="rect">
            <a:avLst/>
          </a:prstGeom>
          <a:noFill/>
          <a:ln>
            <a:noFill/>
          </a:ln>
        </p:spPr>
      </p:pic>
      <p:pic>
        <p:nvPicPr>
          <p:cNvPr id="206" name="Google Shape;206;p31"/>
          <p:cNvPicPr preferRelativeResize="0"/>
          <p:nvPr/>
        </p:nvPicPr>
        <p:blipFill>
          <a:blip r:embed="rId5">
            <a:alphaModFix/>
          </a:blip>
          <a:stretch>
            <a:fillRect/>
          </a:stretch>
        </p:blipFill>
        <p:spPr>
          <a:xfrm>
            <a:off x="134850" y="1385275"/>
            <a:ext cx="4008024" cy="280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67200" y="4433300"/>
            <a:ext cx="593050" cy="593050"/>
          </a:xfrm>
          <a:prstGeom prst="rect">
            <a:avLst/>
          </a:prstGeom>
          <a:noFill/>
          <a:ln>
            <a:noFill/>
          </a:ln>
        </p:spPr>
      </p:pic>
      <p:sp>
        <p:nvSpPr>
          <p:cNvPr id="62" name="Google Shape;62;p14"/>
          <p:cNvSpPr txBox="1"/>
          <p:nvPr/>
        </p:nvSpPr>
        <p:spPr>
          <a:xfrm>
            <a:off x="0" y="0"/>
            <a:ext cx="9144000" cy="189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700">
                <a:solidFill>
                  <a:srgbClr val="00A652"/>
                </a:solidFill>
                <a:latin typeface="Raleway"/>
                <a:ea typeface="Raleway"/>
                <a:cs typeface="Raleway"/>
                <a:sym typeface="Raleway"/>
              </a:rPr>
              <a:t>Learning Goals:</a:t>
            </a:r>
            <a:endParaRPr b="1" sz="3700">
              <a:solidFill>
                <a:srgbClr val="00A652"/>
              </a:solidFill>
              <a:latin typeface="Raleway"/>
              <a:ea typeface="Raleway"/>
              <a:cs typeface="Raleway"/>
              <a:sym typeface="Raleway"/>
            </a:endParaRPr>
          </a:p>
          <a:p>
            <a:pPr indent="-463550" lvl="0" marL="457200" rtl="0" algn="ctr">
              <a:spcBef>
                <a:spcPts val="0"/>
              </a:spcBef>
              <a:spcAft>
                <a:spcPts val="0"/>
              </a:spcAft>
              <a:buClr>
                <a:srgbClr val="00A652"/>
              </a:buClr>
              <a:buSzPts val="3700"/>
              <a:buFont typeface="Raleway"/>
              <a:buChar char="●"/>
            </a:pPr>
            <a:r>
              <a:rPr b="1" lang="en" sz="3700">
                <a:solidFill>
                  <a:srgbClr val="00A652"/>
                </a:solidFill>
                <a:latin typeface="Raleway"/>
                <a:ea typeface="Raleway"/>
                <a:cs typeface="Raleway"/>
                <a:sym typeface="Raleway"/>
              </a:rPr>
              <a:t>Quantitative Reasoning</a:t>
            </a:r>
            <a:endParaRPr b="1" sz="3700">
              <a:solidFill>
                <a:srgbClr val="00A652"/>
              </a:solidFill>
              <a:latin typeface="Raleway"/>
              <a:ea typeface="Raleway"/>
              <a:cs typeface="Raleway"/>
              <a:sym typeface="Raleway"/>
            </a:endParaRPr>
          </a:p>
          <a:p>
            <a:pPr indent="-463550" lvl="0" marL="457200" rtl="0" algn="ctr">
              <a:spcBef>
                <a:spcPts val="0"/>
              </a:spcBef>
              <a:spcAft>
                <a:spcPts val="0"/>
              </a:spcAft>
              <a:buClr>
                <a:srgbClr val="00A652"/>
              </a:buClr>
              <a:buSzPts val="3700"/>
              <a:buFont typeface="Raleway"/>
              <a:buChar char="●"/>
            </a:pPr>
            <a:r>
              <a:rPr b="1" lang="en" sz="3700">
                <a:solidFill>
                  <a:srgbClr val="00A652"/>
                </a:solidFill>
                <a:latin typeface="Raleway"/>
                <a:ea typeface="Raleway"/>
                <a:cs typeface="Raleway"/>
                <a:sym typeface="Raleway"/>
              </a:rPr>
              <a:t>Personal Qualities</a:t>
            </a:r>
            <a:endParaRPr b="1" sz="3700">
              <a:solidFill>
                <a:srgbClr val="00A652"/>
              </a:solidFill>
              <a:latin typeface="Raleway"/>
              <a:ea typeface="Raleway"/>
              <a:cs typeface="Raleway"/>
              <a:sym typeface="Raleway"/>
            </a:endParaRPr>
          </a:p>
        </p:txBody>
      </p:sp>
      <p:pic>
        <p:nvPicPr>
          <p:cNvPr id="63" name="Google Shape;63;p14"/>
          <p:cNvPicPr preferRelativeResize="0"/>
          <p:nvPr/>
        </p:nvPicPr>
        <p:blipFill>
          <a:blip r:embed="rId4">
            <a:alphaModFix/>
          </a:blip>
          <a:stretch>
            <a:fillRect/>
          </a:stretch>
        </p:blipFill>
        <p:spPr>
          <a:xfrm>
            <a:off x="838196" y="2495875"/>
            <a:ext cx="2548278" cy="1818950"/>
          </a:xfrm>
          <a:prstGeom prst="rect">
            <a:avLst/>
          </a:prstGeom>
          <a:noFill/>
          <a:ln>
            <a:noFill/>
          </a:ln>
        </p:spPr>
      </p:pic>
      <p:pic>
        <p:nvPicPr>
          <p:cNvPr id="64" name="Google Shape;64;p14"/>
          <p:cNvPicPr preferRelativeResize="0"/>
          <p:nvPr/>
        </p:nvPicPr>
        <p:blipFill rotWithShape="1">
          <a:blip r:embed="rId5">
            <a:alphaModFix/>
          </a:blip>
          <a:srcRect b="0" l="23165" r="0" t="0"/>
          <a:stretch/>
        </p:blipFill>
        <p:spPr>
          <a:xfrm>
            <a:off x="4819650" y="2254325"/>
            <a:ext cx="2619375" cy="21789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2"/>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212" name="Google Shape;212;p32"/>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THREE- CAFFEINE DANGERS</a:t>
            </a:r>
            <a:endParaRPr sz="3000">
              <a:latin typeface="Raleway"/>
              <a:ea typeface="Raleway"/>
              <a:cs typeface="Raleway"/>
              <a:sym typeface="Raleway"/>
            </a:endParaRPr>
          </a:p>
        </p:txBody>
      </p:sp>
      <p:sp>
        <p:nvSpPr>
          <p:cNvPr id="213" name="Google Shape;213;p32"/>
          <p:cNvSpPr txBox="1"/>
          <p:nvPr/>
        </p:nvSpPr>
        <p:spPr>
          <a:xfrm>
            <a:off x="521800" y="1162875"/>
            <a:ext cx="8407800" cy="35094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CAFFEINE INFO</a:t>
            </a:r>
            <a:endParaRPr sz="2400"/>
          </a:p>
          <a:p>
            <a:pPr indent="-381000" lvl="0" marL="457200" rtl="0" algn="l">
              <a:spcBef>
                <a:spcPts val="0"/>
              </a:spcBef>
              <a:spcAft>
                <a:spcPts val="0"/>
              </a:spcAft>
              <a:buSzPts val="2400"/>
              <a:buChar char="●"/>
            </a:pPr>
            <a:r>
              <a:rPr lang="en" sz="2400"/>
              <a:t>How Caffeine Keeps us Awake</a:t>
            </a:r>
            <a:endParaRPr sz="2400"/>
          </a:p>
          <a:p>
            <a:pPr indent="0" lvl="0" marL="0" rtl="0" algn="l">
              <a:spcBef>
                <a:spcPts val="0"/>
              </a:spcBef>
              <a:spcAft>
                <a:spcPts val="0"/>
              </a:spcAft>
              <a:buNone/>
            </a:pPr>
            <a:r>
              <a:rPr lang="en" sz="2400" u="sng">
                <a:solidFill>
                  <a:schemeClr val="hlink"/>
                </a:solidFill>
                <a:hlinkClick r:id="rId4"/>
              </a:rPr>
              <a:t>https://www.youtube.com/watch?v=foLf5Bi9qXs&amp;ab_channel=TED-Ed</a:t>
            </a:r>
            <a:endParaRPr sz="2400"/>
          </a:p>
          <a:p>
            <a:pPr indent="-381000" lvl="0" marL="457200" rtl="0" algn="l">
              <a:spcBef>
                <a:spcPts val="0"/>
              </a:spcBef>
              <a:spcAft>
                <a:spcPts val="0"/>
              </a:spcAft>
              <a:buSzPts val="2400"/>
              <a:buChar char="●"/>
            </a:pPr>
            <a:r>
              <a:rPr lang="en" sz="2400"/>
              <a:t>What Caffeine Does to Us</a:t>
            </a:r>
            <a:endParaRPr sz="2400"/>
          </a:p>
          <a:p>
            <a:pPr indent="0" lvl="0" marL="0" rtl="0" algn="l">
              <a:spcBef>
                <a:spcPts val="0"/>
              </a:spcBef>
              <a:spcAft>
                <a:spcPts val="0"/>
              </a:spcAft>
              <a:buNone/>
            </a:pPr>
            <a:r>
              <a:rPr lang="en" sz="2400" u="sng">
                <a:solidFill>
                  <a:schemeClr val="hlink"/>
                </a:solidFill>
                <a:hlinkClick r:id="rId5"/>
              </a:rPr>
              <a:t>https://www.youtube.com/watch?v=QBK4SNSjnmY&amp;ab_channel=TechInsider</a:t>
            </a:r>
            <a:r>
              <a:rPr lang="en" sz="2400"/>
              <a:t>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3"/>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219" name="Google Shape;219;p33"/>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THREE- CAFFEINE DANGERS</a:t>
            </a:r>
            <a:endParaRPr sz="3000">
              <a:latin typeface="Raleway"/>
              <a:ea typeface="Raleway"/>
              <a:cs typeface="Raleway"/>
              <a:sym typeface="Raleway"/>
            </a:endParaRPr>
          </a:p>
        </p:txBody>
      </p:sp>
      <p:sp>
        <p:nvSpPr>
          <p:cNvPr id="220" name="Google Shape;220;p33"/>
          <p:cNvSpPr txBox="1"/>
          <p:nvPr/>
        </p:nvSpPr>
        <p:spPr>
          <a:xfrm>
            <a:off x="521800" y="1162875"/>
            <a:ext cx="8407800" cy="3140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CAFFEINE MATH</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Use this equation to figure out how much caffeine you should limit yourself to each day:</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(your weight in pounds) x 1.1 =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4"/>
          <p:cNvPicPr preferRelativeResize="0"/>
          <p:nvPr/>
        </p:nvPicPr>
        <p:blipFill rotWithShape="1">
          <a:blip r:embed="rId3">
            <a:alphaModFix/>
          </a:blip>
          <a:srcRect b="39152" l="13321" r="61247" t="26736"/>
          <a:stretch/>
        </p:blipFill>
        <p:spPr>
          <a:xfrm>
            <a:off x="7588525" y="174875"/>
            <a:ext cx="1296998" cy="1035425"/>
          </a:xfrm>
          <a:prstGeom prst="rect">
            <a:avLst/>
          </a:prstGeom>
          <a:noFill/>
          <a:ln>
            <a:noFill/>
          </a:ln>
        </p:spPr>
      </p:pic>
      <p:sp>
        <p:nvSpPr>
          <p:cNvPr id="226" name="Google Shape;226;p34"/>
          <p:cNvSpPr txBox="1"/>
          <p:nvPr/>
        </p:nvSpPr>
        <p:spPr>
          <a:xfrm>
            <a:off x="477725" y="278275"/>
            <a:ext cx="840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aleway"/>
                <a:ea typeface="Raleway"/>
                <a:cs typeface="Raleway"/>
                <a:sym typeface="Raleway"/>
              </a:rPr>
              <a:t>DAY FOUR - HAVE A PLAN</a:t>
            </a:r>
            <a:endParaRPr sz="3000">
              <a:latin typeface="Raleway"/>
              <a:ea typeface="Raleway"/>
              <a:cs typeface="Raleway"/>
              <a:sym typeface="Raleway"/>
            </a:endParaRPr>
          </a:p>
        </p:txBody>
      </p:sp>
      <p:sp>
        <p:nvSpPr>
          <p:cNvPr id="227" name="Google Shape;227;p34"/>
          <p:cNvSpPr txBox="1"/>
          <p:nvPr/>
        </p:nvSpPr>
        <p:spPr>
          <a:xfrm>
            <a:off x="521800" y="1162875"/>
            <a:ext cx="8407800" cy="31401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PROJECT PROPOSAL</a:t>
            </a:r>
            <a:endParaRPr sz="2400"/>
          </a:p>
          <a:p>
            <a:pPr indent="-381000" lvl="1" marL="914400" rtl="0" algn="l">
              <a:spcBef>
                <a:spcPts val="0"/>
              </a:spcBef>
              <a:spcAft>
                <a:spcPts val="0"/>
              </a:spcAft>
              <a:buSzPts val="2400"/>
              <a:buChar char="○"/>
            </a:pPr>
            <a:r>
              <a:rPr lang="en" sz="2400"/>
              <a:t>Five Days Normal - record your intake</a:t>
            </a:r>
            <a:endParaRPr sz="2400"/>
          </a:p>
          <a:p>
            <a:pPr indent="-381000" lvl="2" marL="1371600" rtl="0" algn="l">
              <a:spcBef>
                <a:spcPts val="0"/>
              </a:spcBef>
              <a:spcAft>
                <a:spcPts val="0"/>
              </a:spcAft>
              <a:buSzPts val="2400"/>
              <a:buChar char="■"/>
            </a:pPr>
            <a:r>
              <a:rPr lang="en" sz="2400"/>
              <a:t>Record the amount of added sugar you eat</a:t>
            </a:r>
            <a:endParaRPr sz="2400"/>
          </a:p>
          <a:p>
            <a:pPr indent="-381000" lvl="1" marL="914400" rtl="0" algn="l">
              <a:spcBef>
                <a:spcPts val="0"/>
              </a:spcBef>
              <a:spcAft>
                <a:spcPts val="0"/>
              </a:spcAft>
              <a:buSzPts val="2400"/>
              <a:buChar char="○"/>
            </a:pPr>
            <a:r>
              <a:rPr lang="en" sz="2400"/>
              <a:t>Five Days “health </a:t>
            </a:r>
            <a:r>
              <a:rPr lang="en" sz="2400"/>
              <a:t>conscious</a:t>
            </a:r>
            <a:r>
              <a:rPr lang="en" sz="2400"/>
              <a:t>” --  record your intake</a:t>
            </a:r>
            <a:endParaRPr sz="2400"/>
          </a:p>
          <a:p>
            <a:pPr indent="-381000" lvl="2" marL="1371600" rtl="0" algn="l">
              <a:spcBef>
                <a:spcPts val="0"/>
              </a:spcBef>
              <a:spcAft>
                <a:spcPts val="0"/>
              </a:spcAft>
              <a:buSzPts val="2400"/>
              <a:buChar char="■"/>
            </a:pPr>
            <a:r>
              <a:rPr lang="en" sz="2400"/>
              <a:t>drink only water or regular milk, nothing else at all.</a:t>
            </a:r>
            <a:endParaRPr sz="2400"/>
          </a:p>
          <a:p>
            <a:pPr indent="-381000" lvl="2" marL="1371600" rtl="0" algn="l">
              <a:spcBef>
                <a:spcPts val="0"/>
              </a:spcBef>
              <a:spcAft>
                <a:spcPts val="0"/>
              </a:spcAft>
              <a:buSzPts val="2400"/>
              <a:buChar char="■"/>
            </a:pPr>
            <a:r>
              <a:rPr lang="en" sz="2400"/>
              <a:t>Try not to eat things with added sugar, record the amount of added sugar you eat.  </a:t>
            </a:r>
            <a:endParaRPr sz="2400"/>
          </a:p>
          <a:p>
            <a:pPr indent="-381000" lvl="0" marL="457200" rtl="0" algn="l">
              <a:spcBef>
                <a:spcPts val="0"/>
              </a:spcBef>
              <a:spcAft>
                <a:spcPts val="0"/>
              </a:spcAft>
              <a:buSzPts val="2400"/>
              <a:buChar char="●"/>
            </a:pPr>
            <a:r>
              <a:rPr lang="en" sz="2400"/>
              <a:t>EXTRA CREDIT -- MONITOR YOUR FAT INTAKE TOO</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67200" y="4433300"/>
            <a:ext cx="593050" cy="593050"/>
          </a:xfrm>
          <a:prstGeom prst="rect">
            <a:avLst/>
          </a:prstGeom>
          <a:noFill/>
          <a:ln>
            <a:noFill/>
          </a:ln>
        </p:spPr>
      </p:pic>
      <p:sp>
        <p:nvSpPr>
          <p:cNvPr id="70" name="Google Shape;70;p15"/>
          <p:cNvSpPr txBox="1"/>
          <p:nvPr/>
        </p:nvSpPr>
        <p:spPr>
          <a:xfrm>
            <a:off x="0" y="0"/>
            <a:ext cx="91440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700">
                <a:solidFill>
                  <a:srgbClr val="00A652"/>
                </a:solidFill>
                <a:latin typeface="Raleway"/>
                <a:ea typeface="Raleway"/>
                <a:cs typeface="Raleway"/>
                <a:sym typeface="Raleway"/>
              </a:rPr>
              <a:t>The Plan</a:t>
            </a:r>
            <a:endParaRPr>
              <a:solidFill>
                <a:srgbClr val="00A652"/>
              </a:solidFill>
              <a:latin typeface="Raleway"/>
              <a:ea typeface="Raleway"/>
              <a:cs typeface="Raleway"/>
              <a:sym typeface="Raleway"/>
            </a:endParaRPr>
          </a:p>
        </p:txBody>
      </p:sp>
      <p:sp>
        <p:nvSpPr>
          <p:cNvPr id="71" name="Google Shape;71;p15"/>
          <p:cNvSpPr txBox="1"/>
          <p:nvPr/>
        </p:nvSpPr>
        <p:spPr>
          <a:xfrm>
            <a:off x="140425" y="766300"/>
            <a:ext cx="5929800" cy="42174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Char char="●"/>
            </a:pPr>
            <a:r>
              <a:rPr lang="en" sz="2400"/>
              <a:t>DAY ONE = INTRODUCTION</a:t>
            </a:r>
            <a:endParaRPr sz="2400"/>
          </a:p>
          <a:p>
            <a:pPr indent="-381000" lvl="1" marL="914400" rtl="0" algn="l">
              <a:spcBef>
                <a:spcPts val="0"/>
              </a:spcBef>
              <a:spcAft>
                <a:spcPts val="0"/>
              </a:spcAft>
              <a:buSzPts val="2400"/>
              <a:buChar char="○"/>
            </a:pPr>
            <a:r>
              <a:rPr lang="en" sz="2400"/>
              <a:t>Some Nutrition Basics</a:t>
            </a:r>
            <a:endParaRPr sz="2400"/>
          </a:p>
          <a:p>
            <a:pPr indent="-381000" lvl="0" marL="457200" rtl="0" algn="l">
              <a:spcBef>
                <a:spcPts val="0"/>
              </a:spcBef>
              <a:spcAft>
                <a:spcPts val="0"/>
              </a:spcAft>
              <a:buSzPts val="2400"/>
              <a:buChar char="●"/>
            </a:pPr>
            <a:r>
              <a:rPr lang="en" sz="2400"/>
              <a:t>DAY TWO = SUGAR IS BAD</a:t>
            </a:r>
            <a:endParaRPr sz="2400"/>
          </a:p>
          <a:p>
            <a:pPr indent="-381000" lvl="1" marL="914400" rtl="0" algn="l">
              <a:spcBef>
                <a:spcPts val="0"/>
              </a:spcBef>
              <a:spcAft>
                <a:spcPts val="0"/>
              </a:spcAft>
              <a:buSzPts val="2400"/>
              <a:buChar char="○"/>
            </a:pPr>
            <a:r>
              <a:rPr lang="en" sz="2400"/>
              <a:t>Analyze Drinks for Health</a:t>
            </a:r>
            <a:endParaRPr sz="2400"/>
          </a:p>
          <a:p>
            <a:pPr indent="-381000" lvl="0" marL="457200" rtl="0" algn="l">
              <a:spcBef>
                <a:spcPts val="0"/>
              </a:spcBef>
              <a:spcAft>
                <a:spcPts val="0"/>
              </a:spcAft>
              <a:buSzPts val="2400"/>
              <a:buChar char="●"/>
            </a:pPr>
            <a:r>
              <a:rPr lang="en" sz="2400"/>
              <a:t>DAY THREE = CAFFEINE </a:t>
            </a:r>
            <a:r>
              <a:rPr lang="en" sz="2400">
                <a:solidFill>
                  <a:schemeClr val="dk1"/>
                </a:solidFill>
              </a:rPr>
              <a:t>DANGERS</a:t>
            </a:r>
            <a:endParaRPr sz="2400"/>
          </a:p>
          <a:p>
            <a:pPr indent="-381000" lvl="0" marL="457200" rtl="0" algn="l">
              <a:spcBef>
                <a:spcPts val="0"/>
              </a:spcBef>
              <a:spcAft>
                <a:spcPts val="0"/>
              </a:spcAft>
              <a:buSzPts val="2400"/>
              <a:buChar char="●"/>
            </a:pPr>
            <a:r>
              <a:rPr lang="en" sz="2400"/>
              <a:t>DAY FOUR = PLAN OF ACTION</a:t>
            </a:r>
            <a:endParaRPr sz="2400"/>
          </a:p>
          <a:p>
            <a:pPr indent="-381000" lvl="1" marL="914400" rtl="0" algn="l">
              <a:spcBef>
                <a:spcPts val="0"/>
              </a:spcBef>
              <a:spcAft>
                <a:spcPts val="0"/>
              </a:spcAft>
              <a:buSzPts val="2400"/>
              <a:buChar char="○"/>
            </a:pPr>
            <a:r>
              <a:rPr lang="en" sz="2400"/>
              <a:t>Create A “Mini-Project” around what we have learned and do it</a:t>
            </a:r>
            <a:endParaRPr sz="2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72" name="Google Shape;72;p15"/>
          <p:cNvPicPr preferRelativeResize="0"/>
          <p:nvPr/>
        </p:nvPicPr>
        <p:blipFill rotWithShape="1">
          <a:blip r:embed="rId4">
            <a:alphaModFix/>
          </a:blip>
          <a:srcRect b="9428" l="0" r="0" t="0"/>
          <a:stretch/>
        </p:blipFill>
        <p:spPr>
          <a:xfrm>
            <a:off x="5986125" y="766300"/>
            <a:ext cx="3015476" cy="3504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67200" y="4433300"/>
            <a:ext cx="593050" cy="593050"/>
          </a:xfrm>
          <a:prstGeom prst="rect">
            <a:avLst/>
          </a:prstGeom>
          <a:noFill/>
          <a:ln>
            <a:noFill/>
          </a:ln>
        </p:spPr>
      </p:pic>
      <p:sp>
        <p:nvSpPr>
          <p:cNvPr id="78" name="Google Shape;78;p16"/>
          <p:cNvSpPr txBox="1"/>
          <p:nvPr/>
        </p:nvSpPr>
        <p:spPr>
          <a:xfrm>
            <a:off x="0" y="322300"/>
            <a:ext cx="91440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700">
                <a:solidFill>
                  <a:srgbClr val="00A652"/>
                </a:solidFill>
                <a:latin typeface="Raleway"/>
                <a:ea typeface="Raleway"/>
                <a:cs typeface="Raleway"/>
                <a:sym typeface="Raleway"/>
              </a:rPr>
              <a:t>DAY ONE - NUTRITION BASICS</a:t>
            </a:r>
            <a:endParaRPr>
              <a:solidFill>
                <a:srgbClr val="00A652"/>
              </a:solidFill>
              <a:latin typeface="Raleway"/>
              <a:ea typeface="Raleway"/>
              <a:cs typeface="Raleway"/>
              <a:sym typeface="Raleway"/>
            </a:endParaRPr>
          </a:p>
        </p:txBody>
      </p:sp>
      <p:pic>
        <p:nvPicPr>
          <p:cNvPr id="79" name="Google Shape;79;p16"/>
          <p:cNvPicPr preferRelativeResize="0"/>
          <p:nvPr/>
        </p:nvPicPr>
        <p:blipFill>
          <a:blip r:embed="rId4">
            <a:alphaModFix/>
          </a:blip>
          <a:stretch>
            <a:fillRect/>
          </a:stretch>
        </p:blipFill>
        <p:spPr>
          <a:xfrm>
            <a:off x="1749650" y="1134900"/>
            <a:ext cx="5644710" cy="3762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nvSpPr>
        <p:spPr>
          <a:xfrm>
            <a:off x="885325" y="4174875"/>
            <a:ext cx="750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Reflection:</a:t>
            </a:r>
            <a:r>
              <a:rPr lang="en" sz="1200">
                <a:solidFill>
                  <a:schemeClr val="dk1"/>
                </a:solidFill>
              </a:rPr>
              <a:t> In your </a:t>
            </a:r>
            <a:r>
              <a:rPr b="1" lang="en" sz="1200">
                <a:solidFill>
                  <a:schemeClr val="dk1"/>
                </a:solidFill>
              </a:rPr>
              <a:t>Big Picture Living journal</a:t>
            </a:r>
            <a:r>
              <a:rPr lang="en" sz="1200">
                <a:solidFill>
                  <a:schemeClr val="dk1"/>
                </a:solidFill>
              </a:rPr>
              <a:t>, consider what you learned today about essential nutrients. What small changes can you make in your diet to include these nutrients?   </a:t>
            </a:r>
            <a:endParaRPr sz="1200">
              <a:solidFill>
                <a:schemeClr val="dk1"/>
              </a:solidFill>
            </a:endParaRPr>
          </a:p>
        </p:txBody>
      </p:sp>
      <p:sp>
        <p:nvSpPr>
          <p:cNvPr id="85" name="Google Shape;85;p17"/>
          <p:cNvSpPr txBox="1"/>
          <p:nvPr/>
        </p:nvSpPr>
        <p:spPr>
          <a:xfrm>
            <a:off x="529725" y="1776975"/>
            <a:ext cx="4374600" cy="24012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Discussion:</a:t>
            </a:r>
            <a:r>
              <a:rPr lang="en" sz="1200">
                <a:solidFill>
                  <a:schemeClr val="dk1"/>
                </a:solidFill>
              </a:rPr>
              <a:t> It is important to understand why certain foods are considered healthy. Your body requires six essential nutrients which must be obtained from your diet. </a:t>
            </a:r>
            <a:endParaRPr sz="1200">
              <a:solidFill>
                <a:schemeClr val="dk1"/>
              </a:solidFill>
            </a:endParaRPr>
          </a:p>
          <a:p>
            <a:pPr indent="0" lvl="0" marL="0" rtl="0" algn="l">
              <a:spcBef>
                <a:spcPts val="0"/>
              </a:spcBef>
              <a:spcAft>
                <a:spcPts val="0"/>
              </a:spcAft>
              <a:buNone/>
            </a:pPr>
            <a:br>
              <a:rPr lang="en" sz="1200">
                <a:solidFill>
                  <a:schemeClr val="dk1"/>
                </a:solidFill>
              </a:rPr>
            </a:br>
            <a:r>
              <a:rPr lang="en" sz="1200">
                <a:solidFill>
                  <a:schemeClr val="dk1"/>
                </a:solidFill>
              </a:rPr>
              <a:t>They are as follows: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Vitamins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Minerals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Water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Carbohydrates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Protein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 name="Google Shape;86;p17"/>
          <p:cNvSpPr txBox="1"/>
          <p:nvPr/>
        </p:nvSpPr>
        <p:spPr>
          <a:xfrm>
            <a:off x="183000" y="120100"/>
            <a:ext cx="8519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rgbClr val="00A652"/>
                </a:solidFill>
                <a:latin typeface="Raleway"/>
                <a:ea typeface="Raleway"/>
                <a:cs typeface="Raleway"/>
                <a:sym typeface="Raleway"/>
              </a:rPr>
              <a:t>Day 1: Six </a:t>
            </a:r>
            <a:r>
              <a:rPr b="1" lang="en" sz="3700">
                <a:solidFill>
                  <a:srgbClr val="00A652"/>
                </a:solidFill>
                <a:latin typeface="Raleway"/>
                <a:ea typeface="Raleway"/>
                <a:cs typeface="Raleway"/>
                <a:sym typeface="Raleway"/>
              </a:rPr>
              <a:t>Essential</a:t>
            </a:r>
            <a:r>
              <a:rPr b="1" lang="en" sz="3700">
                <a:solidFill>
                  <a:srgbClr val="00A652"/>
                </a:solidFill>
                <a:latin typeface="Raleway"/>
                <a:ea typeface="Raleway"/>
                <a:cs typeface="Raleway"/>
                <a:sym typeface="Raleway"/>
              </a:rPr>
              <a:t> Nutrients</a:t>
            </a:r>
            <a:endParaRPr>
              <a:solidFill>
                <a:srgbClr val="00A652"/>
              </a:solidFill>
              <a:latin typeface="Raleway"/>
              <a:ea typeface="Raleway"/>
              <a:cs typeface="Raleway"/>
              <a:sym typeface="Raleway"/>
            </a:endParaRPr>
          </a:p>
        </p:txBody>
      </p:sp>
      <p:sp>
        <p:nvSpPr>
          <p:cNvPr id="87" name="Google Shape;87;p17"/>
          <p:cNvSpPr txBox="1"/>
          <p:nvPr/>
        </p:nvSpPr>
        <p:spPr>
          <a:xfrm>
            <a:off x="255450" y="670600"/>
            <a:ext cx="8633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Measure: Nourish</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Outcomes:</a:t>
            </a:r>
            <a:endParaRPr b="1" sz="1200"/>
          </a:p>
          <a:p>
            <a:pPr indent="-304800" lvl="0" marL="457200" rtl="0" algn="l">
              <a:spcBef>
                <a:spcPts val="0"/>
              </a:spcBef>
              <a:spcAft>
                <a:spcPts val="0"/>
              </a:spcAft>
              <a:buClr>
                <a:schemeClr val="dk1"/>
              </a:buClr>
              <a:buSzPts val="1200"/>
              <a:buChar char="●"/>
            </a:pPr>
            <a:r>
              <a:rPr lang="en" sz="1200">
                <a:solidFill>
                  <a:schemeClr val="dk1"/>
                </a:solidFill>
              </a:rPr>
              <a:t>Students will recognize the role that nutrition plays in health</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Students will be able to identify key aspects of a healthy eating plan</a:t>
            </a:r>
            <a:endParaRPr sz="1200">
              <a:solidFill>
                <a:schemeClr val="dk1"/>
              </a:solidFill>
            </a:endParaRPr>
          </a:p>
        </p:txBody>
      </p:sp>
      <p:sp>
        <p:nvSpPr>
          <p:cNvPr id="88" name="Google Shape;88;p17"/>
          <p:cNvSpPr txBox="1"/>
          <p:nvPr/>
        </p:nvSpPr>
        <p:spPr>
          <a:xfrm>
            <a:off x="5055150" y="1868638"/>
            <a:ext cx="3833400" cy="22164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Activity: </a:t>
            </a:r>
            <a:r>
              <a:rPr lang="en" sz="1200">
                <a:solidFill>
                  <a:schemeClr val="dk1"/>
                </a:solidFill>
              </a:rPr>
              <a:t>Working in pairs, select one of the nutrients to research. You can explore resources on the ACLM’s page on the Big Picture Living website for more information (</a:t>
            </a:r>
            <a:r>
              <a:rPr lang="en" sz="1200" u="sng">
                <a:solidFill>
                  <a:schemeClr val="hlink"/>
                </a:solidFill>
                <a:hlinkClick r:id="rId3"/>
              </a:rPr>
              <a:t>https://www.bpliving.org/aclm-resources</a:t>
            </a: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Consider why this nutrient is important. What role does it play in your body? How do you consume this nutrient? Where is it found? Create an advertisement for this nutrient and share it on social media. Remember to tag @BPLiving in your post.</a:t>
            </a:r>
            <a:endParaRPr sz="1200">
              <a:solidFill>
                <a:schemeClr val="dk1"/>
              </a:solidFill>
            </a:endParaRPr>
          </a:p>
        </p:txBody>
      </p:sp>
      <p:sp>
        <p:nvSpPr>
          <p:cNvPr id="89" name="Google Shape;89;p17"/>
          <p:cNvSpPr txBox="1"/>
          <p:nvPr/>
        </p:nvSpPr>
        <p:spPr>
          <a:xfrm>
            <a:off x="5331200" y="4606025"/>
            <a:ext cx="363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1"/>
                </a:solidFill>
              </a:rPr>
              <a:t>Source: </a:t>
            </a:r>
            <a:r>
              <a:rPr lang="en" sz="900">
                <a:solidFill>
                  <a:schemeClr val="dk1"/>
                </a:solidFill>
              </a:rPr>
              <a:t>ACLM’s The Teen Lifestyle </a:t>
            </a:r>
            <a:r>
              <a:rPr lang="en" sz="900">
                <a:solidFill>
                  <a:schemeClr val="dk1"/>
                </a:solidFill>
              </a:rPr>
              <a:t>Medicine</a:t>
            </a:r>
            <a:r>
              <a:rPr lang="en" sz="900">
                <a:solidFill>
                  <a:schemeClr val="dk1"/>
                </a:solidFill>
              </a:rPr>
              <a:t> Handbook</a:t>
            </a:r>
            <a:endParaRPr sz="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885325" y="4174875"/>
            <a:ext cx="750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Reflection:</a:t>
            </a:r>
            <a:r>
              <a:rPr lang="en" sz="1200">
                <a:solidFill>
                  <a:schemeClr val="dk1"/>
                </a:solidFill>
              </a:rPr>
              <a:t> In your </a:t>
            </a:r>
            <a:r>
              <a:rPr b="1" lang="en" sz="1200">
                <a:solidFill>
                  <a:schemeClr val="dk1"/>
                </a:solidFill>
              </a:rPr>
              <a:t>Big Picture Living journal</a:t>
            </a:r>
            <a:r>
              <a:rPr lang="en" sz="1200">
                <a:solidFill>
                  <a:schemeClr val="dk1"/>
                </a:solidFill>
              </a:rPr>
              <a:t>, </a:t>
            </a:r>
            <a:r>
              <a:rPr lang="en" sz="1200">
                <a:solidFill>
                  <a:schemeClr val="dk1"/>
                </a:solidFill>
              </a:rPr>
              <a:t>think of three food/ingredient swaps that you can make this week to build your WFPB plate.  </a:t>
            </a:r>
            <a:r>
              <a:rPr lang="en" sz="1200">
                <a:solidFill>
                  <a:schemeClr val="dk1"/>
                </a:solidFill>
              </a:rPr>
              <a:t> </a:t>
            </a:r>
            <a:endParaRPr sz="1200">
              <a:solidFill>
                <a:schemeClr val="dk1"/>
              </a:solidFill>
            </a:endParaRPr>
          </a:p>
        </p:txBody>
      </p:sp>
      <p:sp>
        <p:nvSpPr>
          <p:cNvPr id="95" name="Google Shape;95;p18"/>
          <p:cNvSpPr txBox="1"/>
          <p:nvPr/>
        </p:nvSpPr>
        <p:spPr>
          <a:xfrm>
            <a:off x="255450" y="1776975"/>
            <a:ext cx="4858800" cy="14775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Discussion:</a:t>
            </a:r>
            <a:r>
              <a:rPr lang="en" sz="1200">
                <a:solidFill>
                  <a:schemeClr val="dk1"/>
                </a:solidFill>
              </a:rPr>
              <a:t> The whole food, plant-based (WFPB) plate was designed to illustrate the optimal nutrition and to serve as a tool to compare to your own plate. Consider the division of the plate and how it compares to your normal meals. What is different?</a:t>
            </a:r>
            <a:endParaRPr sz="1200">
              <a:solidFill>
                <a:schemeClr val="dk1"/>
              </a:solidFill>
            </a:endParaRPr>
          </a:p>
          <a:p>
            <a:pPr indent="0" lvl="0" marL="0" rtl="0" algn="l">
              <a:spcBef>
                <a:spcPts val="0"/>
              </a:spcBef>
              <a:spcAft>
                <a:spcPts val="0"/>
              </a:spcAft>
              <a:buNone/>
            </a:pPr>
            <a:r>
              <a:rPr lang="en" sz="1200">
                <a:solidFill>
                  <a:schemeClr val="dk1"/>
                </a:solidFill>
              </a:rPr>
              <a:t>Consider how you might change your daily eating habits to incorporate more whole grains or fresh vegetables. What are the obstacles to reaching this goal? </a:t>
            </a:r>
            <a:endParaRPr sz="1200">
              <a:solidFill>
                <a:schemeClr val="dk1"/>
              </a:solidFill>
            </a:endParaRPr>
          </a:p>
        </p:txBody>
      </p:sp>
      <p:sp>
        <p:nvSpPr>
          <p:cNvPr id="96" name="Google Shape;96;p18"/>
          <p:cNvSpPr txBox="1"/>
          <p:nvPr/>
        </p:nvSpPr>
        <p:spPr>
          <a:xfrm>
            <a:off x="183000" y="120100"/>
            <a:ext cx="8519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rgbClr val="00A652"/>
                </a:solidFill>
                <a:latin typeface="Raleway"/>
                <a:ea typeface="Raleway"/>
                <a:cs typeface="Raleway"/>
                <a:sym typeface="Raleway"/>
              </a:rPr>
              <a:t>What’s on Your Plate?</a:t>
            </a:r>
            <a:endParaRPr>
              <a:solidFill>
                <a:srgbClr val="00A652"/>
              </a:solidFill>
              <a:latin typeface="Raleway"/>
              <a:ea typeface="Raleway"/>
              <a:cs typeface="Raleway"/>
              <a:sym typeface="Raleway"/>
            </a:endParaRPr>
          </a:p>
        </p:txBody>
      </p:sp>
      <p:sp>
        <p:nvSpPr>
          <p:cNvPr id="97" name="Google Shape;97;p18"/>
          <p:cNvSpPr txBox="1"/>
          <p:nvPr/>
        </p:nvSpPr>
        <p:spPr>
          <a:xfrm>
            <a:off x="255450" y="670600"/>
            <a:ext cx="8633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Measure: Nourish</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Outcomes:</a:t>
            </a:r>
            <a:endParaRPr b="1" sz="1200"/>
          </a:p>
          <a:p>
            <a:pPr indent="-304800" lvl="0" marL="457200" rtl="0" algn="l">
              <a:spcBef>
                <a:spcPts val="0"/>
              </a:spcBef>
              <a:spcAft>
                <a:spcPts val="0"/>
              </a:spcAft>
              <a:buClr>
                <a:schemeClr val="dk1"/>
              </a:buClr>
              <a:buSzPts val="1200"/>
              <a:buChar char="●"/>
            </a:pPr>
            <a:r>
              <a:rPr lang="en" sz="1200">
                <a:solidFill>
                  <a:schemeClr val="dk1"/>
                </a:solidFill>
              </a:rPr>
              <a:t>Students will recognize the role that nutrition plays in health</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Students will be able to identify WFPB diets</a:t>
            </a:r>
            <a:endParaRPr sz="1200">
              <a:solidFill>
                <a:schemeClr val="dk1"/>
              </a:solidFill>
            </a:endParaRPr>
          </a:p>
        </p:txBody>
      </p:sp>
      <p:sp>
        <p:nvSpPr>
          <p:cNvPr id="98" name="Google Shape;98;p18"/>
          <p:cNvSpPr txBox="1"/>
          <p:nvPr/>
        </p:nvSpPr>
        <p:spPr>
          <a:xfrm>
            <a:off x="255450" y="3401150"/>
            <a:ext cx="7197300" cy="7389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Activity: </a:t>
            </a:r>
            <a:r>
              <a:rPr lang="en" sz="1200">
                <a:solidFill>
                  <a:schemeClr val="dk1"/>
                </a:solidFill>
              </a:rPr>
              <a:t>Working in alone, compare what you eat and a healthy WFPB plate. Fold a paper in half and draw to large circle to make a plate on each half. One one half, recreate the WFPB plate. On the other side draw what you ate last night. What similarities do you see there? What is different?  </a:t>
            </a:r>
            <a:endParaRPr sz="1200">
              <a:solidFill>
                <a:schemeClr val="dk1"/>
              </a:solidFill>
            </a:endParaRPr>
          </a:p>
        </p:txBody>
      </p:sp>
      <p:sp>
        <p:nvSpPr>
          <p:cNvPr id="99" name="Google Shape;99;p18"/>
          <p:cNvSpPr txBox="1"/>
          <p:nvPr/>
        </p:nvSpPr>
        <p:spPr>
          <a:xfrm>
            <a:off x="5331200" y="4606025"/>
            <a:ext cx="363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1"/>
                </a:solidFill>
              </a:rPr>
              <a:t>Source: </a:t>
            </a:r>
            <a:r>
              <a:rPr lang="en" sz="900">
                <a:solidFill>
                  <a:schemeClr val="dk1"/>
                </a:solidFill>
              </a:rPr>
              <a:t>ACLM’s The Teen Lifestyle Medicine Handbook</a:t>
            </a:r>
            <a:endParaRPr sz="900">
              <a:solidFill>
                <a:schemeClr val="dk1"/>
              </a:solidFill>
            </a:endParaRPr>
          </a:p>
        </p:txBody>
      </p:sp>
      <p:pic>
        <p:nvPicPr>
          <p:cNvPr id="100" name="Google Shape;100;p18"/>
          <p:cNvPicPr preferRelativeResize="0"/>
          <p:nvPr/>
        </p:nvPicPr>
        <p:blipFill rotWithShape="1">
          <a:blip r:embed="rId3">
            <a:alphaModFix/>
          </a:blip>
          <a:srcRect b="24215" l="0" r="0" t="23189"/>
          <a:stretch/>
        </p:blipFill>
        <p:spPr>
          <a:xfrm>
            <a:off x="5244976" y="721900"/>
            <a:ext cx="3718924" cy="25314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885325" y="4174875"/>
            <a:ext cx="750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Reflection:</a:t>
            </a:r>
            <a:r>
              <a:rPr lang="en" sz="1200">
                <a:solidFill>
                  <a:schemeClr val="dk1"/>
                </a:solidFill>
              </a:rPr>
              <a:t> In your </a:t>
            </a:r>
            <a:r>
              <a:rPr b="1" lang="en" sz="1200">
                <a:solidFill>
                  <a:schemeClr val="dk1"/>
                </a:solidFill>
              </a:rPr>
              <a:t>Big Picture Living journal</a:t>
            </a:r>
            <a:r>
              <a:rPr lang="en" sz="1200">
                <a:solidFill>
                  <a:schemeClr val="dk1"/>
                </a:solidFill>
              </a:rPr>
              <a:t>, reflect on your cooking adventure. </a:t>
            </a:r>
            <a:br>
              <a:rPr lang="en" sz="1200">
                <a:solidFill>
                  <a:schemeClr val="dk1"/>
                </a:solidFill>
              </a:rPr>
            </a:br>
            <a:r>
              <a:rPr lang="en" sz="1200">
                <a:solidFill>
                  <a:schemeClr val="dk1"/>
                </a:solidFill>
              </a:rPr>
              <a:t>Who did you cook with in your household? Did you learn something new? Did you teach something new?</a:t>
            </a:r>
            <a:endParaRPr sz="1200">
              <a:solidFill>
                <a:schemeClr val="dk1"/>
              </a:solidFill>
            </a:endParaRPr>
          </a:p>
        </p:txBody>
      </p:sp>
      <p:sp>
        <p:nvSpPr>
          <p:cNvPr id="106" name="Google Shape;106;p19"/>
          <p:cNvSpPr txBox="1"/>
          <p:nvPr/>
        </p:nvSpPr>
        <p:spPr>
          <a:xfrm>
            <a:off x="255450" y="1776975"/>
            <a:ext cx="4858800" cy="16623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Watch: </a:t>
            </a:r>
            <a:r>
              <a:rPr lang="en" sz="1200">
                <a:solidFill>
                  <a:schemeClr val="dk1"/>
                </a:solidFill>
              </a:rPr>
              <a:t>Maria and Angel interview Dr. Marsha-Gail Davis. In this clip, Dr. D is asked about how students and change the eating habits of their family members: </a:t>
            </a:r>
            <a:r>
              <a:rPr lang="en" sz="1200" u="sng">
                <a:solidFill>
                  <a:schemeClr val="hlink"/>
                </a:solidFill>
                <a:hlinkClick r:id="rId3"/>
              </a:rPr>
              <a:t>https://youtu.be/n4BQ9UQi-lk</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Discussion:</a:t>
            </a:r>
            <a:r>
              <a:rPr lang="en" sz="1200">
                <a:solidFill>
                  <a:schemeClr val="dk1"/>
                </a:solidFill>
              </a:rPr>
              <a:t> One of the </a:t>
            </a:r>
            <a:r>
              <a:rPr lang="en" sz="1200">
                <a:solidFill>
                  <a:schemeClr val="dk1"/>
                </a:solidFill>
              </a:rPr>
              <a:t>obstacles</a:t>
            </a:r>
            <a:r>
              <a:rPr lang="en" sz="1200">
                <a:solidFill>
                  <a:schemeClr val="dk1"/>
                </a:solidFill>
              </a:rPr>
              <a:t> teenagers face in </a:t>
            </a:r>
            <a:r>
              <a:rPr lang="en" sz="1200">
                <a:solidFill>
                  <a:schemeClr val="dk1"/>
                </a:solidFill>
              </a:rPr>
              <a:t>changing</a:t>
            </a:r>
            <a:r>
              <a:rPr lang="en" sz="1200">
                <a:solidFill>
                  <a:schemeClr val="dk1"/>
                </a:solidFill>
              </a:rPr>
              <a:t> their eating </a:t>
            </a:r>
            <a:r>
              <a:rPr lang="en" sz="1200">
                <a:solidFill>
                  <a:schemeClr val="dk1"/>
                </a:solidFill>
              </a:rPr>
              <a:t>habits is access and social influences. Consider what Dr. D. says in the interview on strategies to encourage your family to eat more plant-based. </a:t>
            </a:r>
            <a:endParaRPr sz="1200">
              <a:solidFill>
                <a:schemeClr val="dk1"/>
              </a:solidFill>
            </a:endParaRPr>
          </a:p>
        </p:txBody>
      </p:sp>
      <p:sp>
        <p:nvSpPr>
          <p:cNvPr id="107" name="Google Shape;107;p19"/>
          <p:cNvSpPr txBox="1"/>
          <p:nvPr/>
        </p:nvSpPr>
        <p:spPr>
          <a:xfrm>
            <a:off x="183000" y="120100"/>
            <a:ext cx="8519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rgbClr val="00A652"/>
                </a:solidFill>
                <a:latin typeface="Raleway"/>
                <a:ea typeface="Raleway"/>
                <a:cs typeface="Raleway"/>
                <a:sym typeface="Raleway"/>
              </a:rPr>
              <a:t>Dinner Conversations</a:t>
            </a:r>
            <a:endParaRPr>
              <a:solidFill>
                <a:srgbClr val="00A652"/>
              </a:solidFill>
              <a:latin typeface="Raleway"/>
              <a:ea typeface="Raleway"/>
              <a:cs typeface="Raleway"/>
              <a:sym typeface="Raleway"/>
            </a:endParaRPr>
          </a:p>
        </p:txBody>
      </p:sp>
      <p:sp>
        <p:nvSpPr>
          <p:cNvPr id="108" name="Google Shape;108;p19"/>
          <p:cNvSpPr txBox="1"/>
          <p:nvPr/>
        </p:nvSpPr>
        <p:spPr>
          <a:xfrm>
            <a:off x="255450" y="670600"/>
            <a:ext cx="8633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Measure: Nourish</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Outcomes:</a:t>
            </a:r>
            <a:endParaRPr b="1" sz="1200"/>
          </a:p>
          <a:p>
            <a:pPr indent="-304800" lvl="0" marL="457200" rtl="0" algn="l">
              <a:spcBef>
                <a:spcPts val="0"/>
              </a:spcBef>
              <a:spcAft>
                <a:spcPts val="0"/>
              </a:spcAft>
              <a:buClr>
                <a:schemeClr val="dk1"/>
              </a:buClr>
              <a:buSzPts val="1200"/>
              <a:buChar char="●"/>
            </a:pPr>
            <a:r>
              <a:rPr lang="en" sz="1200">
                <a:solidFill>
                  <a:schemeClr val="dk1"/>
                </a:solidFill>
              </a:rPr>
              <a:t>Students will recognize the role that nutrition plays in health</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Students will be able to encourage others to improve their eating habits</a:t>
            </a:r>
            <a:endParaRPr sz="1200">
              <a:solidFill>
                <a:schemeClr val="dk1"/>
              </a:solidFill>
            </a:endParaRPr>
          </a:p>
        </p:txBody>
      </p:sp>
      <p:sp>
        <p:nvSpPr>
          <p:cNvPr id="109" name="Google Shape;109;p19"/>
          <p:cNvSpPr txBox="1"/>
          <p:nvPr/>
        </p:nvSpPr>
        <p:spPr>
          <a:xfrm>
            <a:off x="255450" y="3477350"/>
            <a:ext cx="8131800" cy="7389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Activity: </a:t>
            </a:r>
            <a:r>
              <a:rPr lang="en" sz="1200">
                <a:solidFill>
                  <a:schemeClr val="dk1"/>
                </a:solidFill>
              </a:rPr>
              <a:t>Select one night a week to cook a plant-based meal. Consider cooking with another person in your household. Explore the ACLM meal guide on the Big Picture Living site, </a:t>
            </a:r>
            <a:r>
              <a:rPr lang="en" sz="1200" u="sng">
                <a:solidFill>
                  <a:schemeClr val="accent5"/>
                </a:solidFill>
                <a:hlinkClick r:id="rId4">
                  <a:extLst>
                    <a:ext uri="{A12FA001-AC4F-418D-AE19-62706E023703}">
                      <ahyp:hlinkClr val="tx"/>
                    </a:ext>
                  </a:extLst>
                </a:hlinkClick>
              </a:rPr>
              <a:t>https://www.bpliving.org/aclm-resources</a:t>
            </a:r>
            <a:r>
              <a:rPr lang="en" sz="1200">
                <a:solidFill>
                  <a:schemeClr val="dk1"/>
                </a:solidFill>
              </a:rPr>
              <a:t>, for recipes and options. Snap a photo of your meal and share on social media. Remember to tag @BPLiving.</a:t>
            </a:r>
            <a:endParaRPr sz="1200">
              <a:solidFill>
                <a:schemeClr val="dk1"/>
              </a:solidFill>
            </a:endParaRPr>
          </a:p>
        </p:txBody>
      </p:sp>
      <p:sp>
        <p:nvSpPr>
          <p:cNvPr id="110" name="Google Shape;110;p19"/>
          <p:cNvSpPr txBox="1"/>
          <p:nvPr/>
        </p:nvSpPr>
        <p:spPr>
          <a:xfrm>
            <a:off x="5331200" y="4606025"/>
            <a:ext cx="363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1"/>
                </a:solidFill>
              </a:rPr>
              <a:t>Source: </a:t>
            </a:r>
            <a:r>
              <a:rPr lang="en" sz="900">
                <a:solidFill>
                  <a:schemeClr val="dk1"/>
                </a:solidFill>
              </a:rPr>
              <a:t>ACLM’s The Teen Lifestyle Medicine Handbook</a:t>
            </a:r>
            <a:endParaRPr sz="900">
              <a:solidFill>
                <a:schemeClr val="dk1"/>
              </a:solidFill>
            </a:endParaRPr>
          </a:p>
        </p:txBody>
      </p:sp>
      <p:pic>
        <p:nvPicPr>
          <p:cNvPr id="111" name="Google Shape;111;p19"/>
          <p:cNvPicPr preferRelativeResize="0"/>
          <p:nvPr/>
        </p:nvPicPr>
        <p:blipFill rotWithShape="1">
          <a:blip r:embed="rId5">
            <a:alphaModFix/>
          </a:blip>
          <a:srcRect b="24215" l="0" r="0" t="23189"/>
          <a:stretch/>
        </p:blipFill>
        <p:spPr>
          <a:xfrm>
            <a:off x="5600766" y="1091175"/>
            <a:ext cx="3287785" cy="2237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nvSpPr>
        <p:spPr>
          <a:xfrm>
            <a:off x="885325" y="4010900"/>
            <a:ext cx="750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Reflection:</a:t>
            </a:r>
            <a:r>
              <a:rPr lang="en" sz="1200">
                <a:solidFill>
                  <a:schemeClr val="dk1"/>
                </a:solidFill>
              </a:rPr>
              <a:t> In your </a:t>
            </a:r>
            <a:r>
              <a:rPr b="1" lang="en" sz="1200">
                <a:solidFill>
                  <a:schemeClr val="dk1"/>
                </a:solidFill>
              </a:rPr>
              <a:t>Big Picture Living journal</a:t>
            </a:r>
            <a:r>
              <a:rPr lang="en" sz="1200">
                <a:solidFill>
                  <a:schemeClr val="dk1"/>
                </a:solidFill>
              </a:rPr>
              <a:t>, consider what you’ve learned this month about plant-based eating? What was hard? What </a:t>
            </a:r>
            <a:r>
              <a:rPr lang="en" sz="1200">
                <a:solidFill>
                  <a:schemeClr val="dk1"/>
                </a:solidFill>
              </a:rPr>
              <a:t>surprised</a:t>
            </a:r>
            <a:r>
              <a:rPr lang="en" sz="1200">
                <a:solidFill>
                  <a:schemeClr val="dk1"/>
                </a:solidFill>
              </a:rPr>
              <a:t> you?  </a:t>
            </a:r>
            <a:endParaRPr sz="1200">
              <a:solidFill>
                <a:schemeClr val="dk1"/>
              </a:solidFill>
            </a:endParaRPr>
          </a:p>
        </p:txBody>
      </p:sp>
      <p:sp>
        <p:nvSpPr>
          <p:cNvPr id="117" name="Google Shape;117;p20"/>
          <p:cNvSpPr txBox="1"/>
          <p:nvPr/>
        </p:nvSpPr>
        <p:spPr>
          <a:xfrm>
            <a:off x="529725" y="1776975"/>
            <a:ext cx="4374600" cy="18471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Watch: </a:t>
            </a:r>
            <a:r>
              <a:rPr lang="en" sz="1200">
                <a:solidFill>
                  <a:schemeClr val="dk1"/>
                </a:solidFill>
              </a:rPr>
              <a:t>Tirza, from t</a:t>
            </a:r>
            <a:r>
              <a:rPr lang="en" sz="1200">
                <a:solidFill>
                  <a:schemeClr val="dk1"/>
                </a:solidFill>
              </a:rPr>
              <a:t>he Big Picture Living Skunk Works team, put her creative spin on a plant-based, low sugar treat. Watch her video here:</a:t>
            </a:r>
            <a:r>
              <a:rPr lang="en" sz="1200" u="sng">
                <a:solidFill>
                  <a:schemeClr val="hlink"/>
                </a:solidFill>
                <a:hlinkClick r:id="rId3"/>
              </a:rPr>
              <a:t> </a:t>
            </a:r>
            <a:r>
              <a:rPr b="1" lang="en" sz="1200" u="sng">
                <a:solidFill>
                  <a:schemeClr val="hlink"/>
                </a:solidFill>
                <a:hlinkClick r:id="rId4"/>
              </a:rPr>
              <a:t>https://youtu.be/Gh1QKtm1tNQ</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Discussion:</a:t>
            </a:r>
            <a:r>
              <a:rPr lang="en" sz="1200">
                <a:solidFill>
                  <a:schemeClr val="dk1"/>
                </a:solidFill>
              </a:rPr>
              <a:t> This month we learned about the six essential nutrients and maintaining a whole food, plant-based diet, now it is time to put it in action. Select one of your favorite recipes - maybe lasagna or chicken salad or tacos - how can you change the recipe to adhere to the WFPB diet?  </a:t>
            </a:r>
            <a:endParaRPr sz="1200">
              <a:solidFill>
                <a:schemeClr val="dk1"/>
              </a:solidFill>
            </a:endParaRPr>
          </a:p>
        </p:txBody>
      </p:sp>
      <p:sp>
        <p:nvSpPr>
          <p:cNvPr id="118" name="Google Shape;118;p20"/>
          <p:cNvSpPr txBox="1"/>
          <p:nvPr/>
        </p:nvSpPr>
        <p:spPr>
          <a:xfrm>
            <a:off x="183000" y="120100"/>
            <a:ext cx="8519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rgbClr val="00A652"/>
                </a:solidFill>
                <a:latin typeface="Raleway"/>
                <a:ea typeface="Raleway"/>
                <a:cs typeface="Raleway"/>
                <a:sym typeface="Raleway"/>
              </a:rPr>
              <a:t>Week 4: A Plant-Based Spin</a:t>
            </a:r>
            <a:endParaRPr>
              <a:solidFill>
                <a:srgbClr val="00A652"/>
              </a:solidFill>
              <a:latin typeface="Raleway"/>
              <a:ea typeface="Raleway"/>
              <a:cs typeface="Raleway"/>
              <a:sym typeface="Raleway"/>
            </a:endParaRPr>
          </a:p>
        </p:txBody>
      </p:sp>
      <p:sp>
        <p:nvSpPr>
          <p:cNvPr id="119" name="Google Shape;119;p20"/>
          <p:cNvSpPr txBox="1"/>
          <p:nvPr/>
        </p:nvSpPr>
        <p:spPr>
          <a:xfrm>
            <a:off x="255450" y="670600"/>
            <a:ext cx="8633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Measure: Nourish</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Outcomes:</a:t>
            </a:r>
            <a:endParaRPr b="1" sz="1200"/>
          </a:p>
          <a:p>
            <a:pPr indent="-304800" lvl="0" marL="457200" rtl="0" algn="l">
              <a:spcBef>
                <a:spcPts val="0"/>
              </a:spcBef>
              <a:spcAft>
                <a:spcPts val="0"/>
              </a:spcAft>
              <a:buClr>
                <a:schemeClr val="dk1"/>
              </a:buClr>
              <a:buSzPts val="1200"/>
              <a:buChar char="●"/>
            </a:pPr>
            <a:r>
              <a:rPr lang="en" sz="1200">
                <a:solidFill>
                  <a:schemeClr val="dk1"/>
                </a:solidFill>
              </a:rPr>
              <a:t>Students will recognize the role that nutrition plays in health</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Students will be able to cook a </a:t>
            </a:r>
            <a:r>
              <a:rPr lang="en" sz="1200">
                <a:solidFill>
                  <a:schemeClr val="dk1"/>
                </a:solidFill>
              </a:rPr>
              <a:t>plant</a:t>
            </a:r>
            <a:r>
              <a:rPr lang="en" sz="1200">
                <a:solidFill>
                  <a:schemeClr val="dk1"/>
                </a:solidFill>
              </a:rPr>
              <a:t>-based meal</a:t>
            </a:r>
            <a:endParaRPr sz="1200">
              <a:solidFill>
                <a:schemeClr val="dk1"/>
              </a:solidFill>
            </a:endParaRPr>
          </a:p>
        </p:txBody>
      </p:sp>
      <p:sp>
        <p:nvSpPr>
          <p:cNvPr id="120" name="Google Shape;120;p20"/>
          <p:cNvSpPr txBox="1"/>
          <p:nvPr/>
        </p:nvSpPr>
        <p:spPr>
          <a:xfrm>
            <a:off x="5331200" y="1868638"/>
            <a:ext cx="3250500" cy="16623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Activity: </a:t>
            </a:r>
            <a:r>
              <a:rPr lang="en" sz="1200">
                <a:solidFill>
                  <a:schemeClr val="dk1"/>
                </a:solidFill>
              </a:rPr>
              <a:t>Working in teams, select one recipe. Create a list of ingredients and research substitutions. Maybe you will make a cashew tofu ricotta for the lasagna, or replace the taco meat with jackfruit. Create, cook and share your recipe with others. </a:t>
            </a:r>
            <a:endParaRPr sz="1200">
              <a:solidFill>
                <a:schemeClr val="dk1"/>
              </a:solidFill>
            </a:endParaRPr>
          </a:p>
          <a:p>
            <a:pPr indent="0" lvl="0" marL="0" rtl="0" algn="l">
              <a:spcBef>
                <a:spcPts val="0"/>
              </a:spcBef>
              <a:spcAft>
                <a:spcPts val="0"/>
              </a:spcAft>
              <a:buNone/>
            </a:pPr>
            <a:r>
              <a:rPr lang="en" sz="1200">
                <a:solidFill>
                  <a:schemeClr val="dk1"/>
                </a:solidFill>
              </a:rPr>
              <a:t>Remember to tag @BPLiving on social media. </a:t>
            </a:r>
            <a:endParaRPr sz="1200">
              <a:solidFill>
                <a:schemeClr val="dk1"/>
              </a:solidFill>
            </a:endParaRPr>
          </a:p>
        </p:txBody>
      </p:sp>
      <p:sp>
        <p:nvSpPr>
          <p:cNvPr id="121" name="Google Shape;121;p20"/>
          <p:cNvSpPr txBox="1"/>
          <p:nvPr/>
        </p:nvSpPr>
        <p:spPr>
          <a:xfrm>
            <a:off x="5331200" y="4606025"/>
            <a:ext cx="363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dk1"/>
                </a:solidFill>
              </a:rPr>
              <a:t>Source: </a:t>
            </a:r>
            <a:r>
              <a:rPr lang="en" sz="900">
                <a:solidFill>
                  <a:schemeClr val="dk1"/>
                </a:solidFill>
              </a:rPr>
              <a:t>ACLM’s The Teen Lifestyle Medicine Handbook</a:t>
            </a:r>
            <a:endParaRPr sz="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586675" y="1033700"/>
            <a:ext cx="4181027" cy="3230801"/>
          </a:xfrm>
          <a:prstGeom prst="rect">
            <a:avLst/>
          </a:prstGeom>
          <a:noFill/>
          <a:ln cap="flat" cmpd="sng" w="9525">
            <a:solidFill>
              <a:schemeClr val="dk1"/>
            </a:solidFill>
            <a:prstDash val="solid"/>
            <a:round/>
            <a:headEnd len="sm" w="sm" type="none"/>
            <a:tailEnd len="sm" w="sm" type="none"/>
          </a:ln>
          <a:effectLst>
            <a:outerShdw blurRad="57150" rotWithShape="0" algn="bl" dir="5400000" dist="38100">
              <a:srgbClr val="000000">
                <a:alpha val="50000"/>
              </a:srgbClr>
            </a:outerShdw>
          </a:effectLst>
        </p:spPr>
      </p:pic>
      <p:sp>
        <p:nvSpPr>
          <p:cNvPr id="127" name="Google Shape;127;p21"/>
          <p:cNvSpPr txBox="1"/>
          <p:nvPr/>
        </p:nvSpPr>
        <p:spPr>
          <a:xfrm>
            <a:off x="183000" y="120100"/>
            <a:ext cx="8519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rgbClr val="00A652"/>
                </a:solidFill>
                <a:latin typeface="Raleway"/>
                <a:ea typeface="Raleway"/>
                <a:cs typeface="Raleway"/>
                <a:sym typeface="Raleway"/>
              </a:rPr>
              <a:t>Small Changes for Big Impact</a:t>
            </a:r>
            <a:endParaRPr>
              <a:solidFill>
                <a:srgbClr val="00A652"/>
              </a:solidFill>
              <a:latin typeface="Raleway"/>
              <a:ea typeface="Raleway"/>
              <a:cs typeface="Raleway"/>
              <a:sym typeface="Raleway"/>
            </a:endParaRPr>
          </a:p>
        </p:txBody>
      </p:sp>
      <p:sp>
        <p:nvSpPr>
          <p:cNvPr id="128" name="Google Shape;128;p21"/>
          <p:cNvSpPr txBox="1"/>
          <p:nvPr/>
        </p:nvSpPr>
        <p:spPr>
          <a:xfrm>
            <a:off x="4666200" y="1179550"/>
            <a:ext cx="4477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aleway"/>
                <a:ea typeface="Raleway"/>
                <a:cs typeface="Raleway"/>
                <a:sym typeface="Raleway"/>
              </a:rPr>
              <a:t>Download the Call to Action from the Website. </a:t>
            </a:r>
            <a:endParaRPr>
              <a:latin typeface="Raleway"/>
              <a:ea typeface="Raleway"/>
              <a:cs typeface="Raleway"/>
              <a:sym typeface="Raleway"/>
            </a:endParaRPr>
          </a:p>
          <a:p>
            <a:pPr indent="0" lvl="0" marL="0" rtl="0" algn="ctr">
              <a:spcBef>
                <a:spcPts val="0"/>
              </a:spcBef>
              <a:spcAft>
                <a:spcPts val="0"/>
              </a:spcAft>
              <a:buNone/>
            </a:pPr>
            <a:r>
              <a:rPr lang="en">
                <a:latin typeface="Raleway"/>
                <a:ea typeface="Raleway"/>
                <a:cs typeface="Raleway"/>
                <a:sym typeface="Raleway"/>
              </a:rPr>
              <a:t>Fill it out snap a photo and share on social </a:t>
            </a:r>
            <a:endParaRPr>
              <a:latin typeface="Raleway"/>
              <a:ea typeface="Raleway"/>
              <a:cs typeface="Raleway"/>
              <a:sym typeface="Raleway"/>
            </a:endParaRPr>
          </a:p>
          <a:p>
            <a:pPr indent="0" lvl="0" marL="0" rtl="0" algn="ctr">
              <a:spcBef>
                <a:spcPts val="0"/>
              </a:spcBef>
              <a:spcAft>
                <a:spcPts val="0"/>
              </a:spcAft>
              <a:buNone/>
            </a:pPr>
            <a:r>
              <a:rPr lang="en">
                <a:latin typeface="Raleway"/>
                <a:ea typeface="Raleway"/>
                <a:cs typeface="Raleway"/>
                <a:sym typeface="Raleway"/>
              </a:rPr>
              <a:t>#BigPictureLivingChallenge</a:t>
            </a:r>
            <a:endParaRPr>
              <a:latin typeface="Raleway"/>
              <a:ea typeface="Raleway"/>
              <a:cs typeface="Raleway"/>
              <a:sym typeface="Raleway"/>
            </a:endParaRPr>
          </a:p>
        </p:txBody>
      </p:sp>
      <p:sp>
        <p:nvSpPr>
          <p:cNvPr id="129" name="Google Shape;129;p21"/>
          <p:cNvSpPr txBox="1"/>
          <p:nvPr/>
        </p:nvSpPr>
        <p:spPr>
          <a:xfrm>
            <a:off x="5258250" y="2316100"/>
            <a:ext cx="3766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Follow Big Picture Living on Social Media </a:t>
            </a:r>
            <a:r>
              <a:rPr b="1" lang="en">
                <a:latin typeface="Raleway"/>
                <a:ea typeface="Raleway"/>
                <a:cs typeface="Raleway"/>
                <a:sym typeface="Raleway"/>
              </a:rPr>
              <a:t>Instagram:</a:t>
            </a:r>
            <a:r>
              <a:rPr lang="en">
                <a:latin typeface="Raleway"/>
                <a:ea typeface="Raleway"/>
                <a:cs typeface="Raleway"/>
                <a:sym typeface="Raleway"/>
              </a:rPr>
              <a:t> @bp_living </a:t>
            </a:r>
            <a:endParaRPr>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Facebook:</a:t>
            </a:r>
            <a:r>
              <a:rPr lang="en">
                <a:latin typeface="Raleway"/>
                <a:ea typeface="Raleway"/>
                <a:cs typeface="Raleway"/>
                <a:sym typeface="Raleway"/>
              </a:rPr>
              <a:t> @BPLiving </a:t>
            </a:r>
            <a:endParaRPr>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Twitter: </a:t>
            </a:r>
            <a:r>
              <a:rPr lang="en">
                <a:latin typeface="Raleway"/>
                <a:ea typeface="Raleway"/>
                <a:cs typeface="Raleway"/>
                <a:sym typeface="Raleway"/>
              </a:rPr>
              <a:t>@bp_living </a:t>
            </a:r>
            <a:endParaRPr>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YouTube:</a:t>
            </a:r>
            <a:r>
              <a:rPr lang="en">
                <a:latin typeface="Raleway"/>
                <a:ea typeface="Raleway"/>
                <a:cs typeface="Raleway"/>
                <a:sym typeface="Raleway"/>
              </a:rPr>
              <a:t> Big Picture Learning </a:t>
            </a:r>
            <a:endParaRPr>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TikTok:</a:t>
            </a:r>
            <a:r>
              <a:rPr lang="en">
                <a:latin typeface="Raleway"/>
                <a:ea typeface="Raleway"/>
                <a:cs typeface="Raleway"/>
                <a:sym typeface="Raleway"/>
              </a:rPr>
              <a:t> @bp_living </a:t>
            </a:r>
            <a:endParaRPr>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Linkedin: </a:t>
            </a:r>
            <a:r>
              <a:rPr lang="en">
                <a:latin typeface="Raleway"/>
                <a:ea typeface="Raleway"/>
                <a:cs typeface="Raleway"/>
                <a:sym typeface="Raleway"/>
              </a:rPr>
              <a:t>Big Picture Living</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